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2"/>
  </p:notesMasterIdLst>
  <p:sldIdLst>
    <p:sldId id="257" r:id="rId2"/>
    <p:sldId id="270" r:id="rId3"/>
    <p:sldId id="258" r:id="rId4"/>
    <p:sldId id="271" r:id="rId5"/>
    <p:sldId id="276" r:id="rId6"/>
    <p:sldId id="273" r:id="rId7"/>
    <p:sldId id="272" r:id="rId8"/>
    <p:sldId id="275" r:id="rId9"/>
    <p:sldId id="267" r:id="rId10"/>
    <p:sldId id="260" r:id="rId11"/>
    <p:sldId id="288" r:id="rId12"/>
    <p:sldId id="289" r:id="rId13"/>
    <p:sldId id="292" r:id="rId14"/>
    <p:sldId id="294" r:id="rId15"/>
    <p:sldId id="296" r:id="rId16"/>
    <p:sldId id="277" r:id="rId17"/>
    <p:sldId id="278" r:id="rId18"/>
    <p:sldId id="279" r:id="rId19"/>
    <p:sldId id="280" r:id="rId20"/>
    <p:sldId id="281" r:id="rId21"/>
    <p:sldId id="282" r:id="rId22"/>
    <p:sldId id="283" r:id="rId23"/>
    <p:sldId id="295" r:id="rId24"/>
    <p:sldId id="290" r:id="rId25"/>
    <p:sldId id="356" r:id="rId26"/>
    <p:sldId id="293" r:id="rId27"/>
    <p:sldId id="358" r:id="rId28"/>
    <p:sldId id="357" r:id="rId29"/>
    <p:sldId id="291" r:id="rId30"/>
    <p:sldId id="269" r:id="rId31"/>
    <p:sldId id="297" r:id="rId32"/>
    <p:sldId id="262" r:id="rId33"/>
    <p:sldId id="304" r:id="rId34"/>
    <p:sldId id="303" r:id="rId35"/>
    <p:sldId id="305" r:id="rId36"/>
    <p:sldId id="306" r:id="rId37"/>
    <p:sldId id="307" r:id="rId38"/>
    <p:sldId id="308" r:id="rId39"/>
    <p:sldId id="309" r:id="rId40"/>
    <p:sldId id="298" r:id="rId41"/>
    <p:sldId id="263" r:id="rId42"/>
    <p:sldId id="322" r:id="rId43"/>
    <p:sldId id="323" r:id="rId44"/>
    <p:sldId id="326" r:id="rId45"/>
    <p:sldId id="327" r:id="rId46"/>
    <p:sldId id="329" r:id="rId47"/>
    <p:sldId id="328" r:id="rId48"/>
    <p:sldId id="264" r:id="rId49"/>
    <p:sldId id="315" r:id="rId50"/>
    <p:sldId id="316" r:id="rId51"/>
    <p:sldId id="268" r:id="rId52"/>
    <p:sldId id="319" r:id="rId53"/>
    <p:sldId id="320" r:id="rId54"/>
    <p:sldId id="299" r:id="rId55"/>
    <p:sldId id="318" r:id="rId56"/>
    <p:sldId id="311" r:id="rId57"/>
    <p:sldId id="313" r:id="rId58"/>
    <p:sldId id="312" r:id="rId59"/>
    <p:sldId id="301" r:id="rId60"/>
    <p:sldId id="261" r:id="rId61"/>
    <p:sldId id="330" r:id="rId62"/>
    <p:sldId id="331" r:id="rId63"/>
    <p:sldId id="332" r:id="rId64"/>
    <p:sldId id="333" r:id="rId65"/>
    <p:sldId id="334" r:id="rId66"/>
    <p:sldId id="335" r:id="rId67"/>
    <p:sldId id="336" r:id="rId68"/>
    <p:sldId id="337" r:id="rId69"/>
    <p:sldId id="338" r:id="rId70"/>
    <p:sldId id="339" r:id="rId71"/>
    <p:sldId id="340" r:id="rId72"/>
    <p:sldId id="341" r:id="rId73"/>
    <p:sldId id="342" r:id="rId74"/>
    <p:sldId id="343" r:id="rId75"/>
    <p:sldId id="344" r:id="rId76"/>
    <p:sldId id="345" r:id="rId77"/>
    <p:sldId id="346" r:id="rId78"/>
    <p:sldId id="347" r:id="rId79"/>
    <p:sldId id="348" r:id="rId80"/>
    <p:sldId id="349" r:id="rId81"/>
    <p:sldId id="350" r:id="rId82"/>
    <p:sldId id="351" r:id="rId83"/>
    <p:sldId id="359" r:id="rId84"/>
    <p:sldId id="352" r:id="rId85"/>
    <p:sldId id="353" r:id="rId86"/>
    <p:sldId id="354" r:id="rId87"/>
    <p:sldId id="266" r:id="rId88"/>
    <p:sldId id="314" r:id="rId89"/>
    <p:sldId id="302" r:id="rId90"/>
    <p:sldId id="355" r:id="rId9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1103" autoAdjust="0"/>
  </p:normalViewPr>
  <p:slideViewPr>
    <p:cSldViewPr snapToGrid="0" snapToObjects="1">
      <p:cViewPr>
        <p:scale>
          <a:sx n="147" d="100"/>
          <a:sy n="147" d="100"/>
        </p:scale>
        <p:origin x="-520" y="1272"/>
      </p:cViewPr>
      <p:guideLst>
        <p:guide orient="horz" pos="2160"/>
        <p:guide pos="2880"/>
      </p:guideLst>
    </p:cSldViewPr>
  </p:slideViewPr>
  <p:notesTextViewPr>
    <p:cViewPr>
      <p:scale>
        <a:sx n="100" d="100"/>
        <a:sy n="100" d="100"/>
      </p:scale>
      <p:origin x="0" y="0"/>
    </p:cViewPr>
  </p:notesTextViewPr>
  <p:sorterViewPr>
    <p:cViewPr>
      <p:scale>
        <a:sx n="102" d="100"/>
        <a:sy n="102" d="100"/>
      </p:scale>
      <p:origin x="0" y="1432"/>
    </p:cViewPr>
  </p:sorter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notesMaster" Target="notesMasters/notesMaster1.xml"/><Relationship Id="rId93" Type="http://schemas.openxmlformats.org/officeDocument/2006/relationships/printerSettings" Target="printerSettings/printerSettings1.bin"/><Relationship Id="rId94" Type="http://schemas.openxmlformats.org/officeDocument/2006/relationships/presProps" Target="presProps.xml"/><Relationship Id="rId95" Type="http://schemas.openxmlformats.org/officeDocument/2006/relationships/viewProps" Target="viewProps.xml"/><Relationship Id="rId96" Type="http://schemas.openxmlformats.org/officeDocument/2006/relationships/theme" Target="theme/theme1.xml"/><Relationship Id="rId9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50444AE-9B1B-5C4B-9735-7AE4AD7C20C5}" type="datetimeFigureOut">
              <a:rPr lang="en-US" smtClean="0"/>
              <a:t>7/15/17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2CD3DCB-C11D-8B47-8DB9-0C4F76ACD419}" type="slidenum">
              <a:rPr lang="en-US" smtClean="0"/>
              <a:t>‹#›</a:t>
            </a:fld>
            <a:endParaRPr lang="en-US"/>
          </a:p>
        </p:txBody>
      </p:sp>
    </p:spTree>
    <p:extLst>
      <p:ext uri="{BB962C8B-B14F-4D97-AF65-F5344CB8AC3E}">
        <p14:creationId xmlns:p14="http://schemas.microsoft.com/office/powerpoint/2010/main" val="270262493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Learning</a:t>
            </a:r>
            <a:r>
              <a:rPr lang="en-US" baseline="0" dirty="0" smtClean="0"/>
              <a:t> organizations: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Greater capacity to innovate, adapt, identify market opportunities, problem solve</a:t>
            </a: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r>
              <a:rPr lang="en-US" baseline="0" dirty="0" smtClean="0"/>
              <a:t>problem solving capacity of the organization is improved through better access to knowledge and expertise</a:t>
            </a:r>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pPr marL="171450" marR="0" indent="-171450" algn="l" defTabSz="457200" rtl="0" eaLnBrk="1" fontAlgn="auto" latinLnBrk="0" hangingPunct="1">
              <a:lnSpc>
                <a:spcPct val="100000"/>
              </a:lnSpc>
              <a:spcBef>
                <a:spcPts val="0"/>
              </a:spcBef>
              <a:spcAft>
                <a:spcPts val="0"/>
              </a:spcAft>
              <a:buClrTx/>
              <a:buSzTx/>
              <a:buFontTx/>
              <a:buChar char="-"/>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Let’s talk about building organizations that continually get smarter, by building stronger and stronger teams who make team and individual learning first-class citizens</a:t>
            </a:r>
          </a:p>
          <a:p>
            <a:pPr marL="0" marR="0" indent="0" algn="l" defTabSz="457200" rtl="0" eaLnBrk="1" fontAlgn="auto" latinLnBrk="0" hangingPunct="1">
              <a:lnSpc>
                <a:spcPct val="100000"/>
              </a:lnSpc>
              <a:spcBef>
                <a:spcPts val="0"/>
              </a:spcBef>
              <a:spcAft>
                <a:spcPts val="0"/>
              </a:spcAft>
              <a:buClrTx/>
              <a:buSzTx/>
              <a:buFontTx/>
              <a:buNone/>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 believe continuous learning is a CHOICE that organizations have. IT does not happen except through deliberately putting structures, processes, and habits into place to enable continuous learning</a:t>
            </a:r>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2</a:t>
            </a:fld>
            <a:endParaRPr lang="en-US"/>
          </a:p>
        </p:txBody>
      </p:sp>
    </p:spTree>
    <p:extLst>
      <p:ext uri="{BB962C8B-B14F-4D97-AF65-F5344CB8AC3E}">
        <p14:creationId xmlns:p14="http://schemas.microsoft.com/office/powerpoint/2010/main" val="22961647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production monitor sends alert that all PDP</a:t>
            </a:r>
            <a:r>
              <a:rPr lang="en-US" baseline="0" dirty="0" smtClean="0"/>
              <a:t> web servers are down</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62</a:t>
            </a:fld>
            <a:endParaRPr lang="en-US"/>
          </a:p>
        </p:txBody>
      </p:sp>
    </p:spTree>
    <p:extLst>
      <p:ext uri="{BB962C8B-B14F-4D97-AF65-F5344CB8AC3E}">
        <p14:creationId xmlns:p14="http://schemas.microsoft.com/office/powerpoint/2010/main" val="9921791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3</a:t>
            </a:r>
            <a:r>
              <a:rPr lang="en-US" baseline="30000" dirty="0" smtClean="0"/>
              <a:t>rd</a:t>
            </a:r>
            <a:r>
              <a:rPr lang="en-US" dirty="0" smtClean="0"/>
              <a:t> monitoring system lets us know that, yup, nothing is working</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63</a:t>
            </a:fld>
            <a:endParaRPr lang="en-US"/>
          </a:p>
        </p:txBody>
      </p:sp>
    </p:spTree>
    <p:extLst>
      <p:ext uri="{BB962C8B-B14F-4D97-AF65-F5344CB8AC3E}">
        <p14:creationId xmlns:p14="http://schemas.microsoft.com/office/powerpoint/2010/main" val="37291251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a:t>
            </a:r>
            <a:r>
              <a:rPr lang="en-US" dirty="0" err="1" smtClean="0"/>
              <a:t>sysadmin</a:t>
            </a:r>
            <a:r>
              <a:rPr lang="en-US" dirty="0" smtClean="0"/>
              <a:t> tries </a:t>
            </a:r>
            <a:r>
              <a:rPr lang="en-US" dirty="0" smtClean="0"/>
              <a:t>to diagnose and troubleshoot</a:t>
            </a:r>
            <a:r>
              <a:rPr lang="en-US" baseline="0" dirty="0" smtClean="0"/>
              <a:t> and is unsuccessful. Emails small group of people in SE and </a:t>
            </a:r>
            <a:r>
              <a:rPr lang="en-US" baseline="0" dirty="0" err="1" smtClean="0"/>
              <a:t>dev</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64</a:t>
            </a:fld>
            <a:endParaRPr lang="en-US"/>
          </a:p>
        </p:txBody>
      </p:sp>
    </p:spTree>
    <p:extLst>
      <p:ext uri="{BB962C8B-B14F-4D97-AF65-F5344CB8AC3E}">
        <p14:creationId xmlns:p14="http://schemas.microsoft.com/office/powerpoint/2010/main" val="19068614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Marc responds to that small group, adding a bunch more people. Starts investigating as well.</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65</a:t>
            </a:fld>
            <a:endParaRPr lang="en-US"/>
          </a:p>
        </p:txBody>
      </p:sp>
    </p:spTree>
    <p:extLst>
      <p:ext uri="{BB962C8B-B14F-4D97-AF65-F5344CB8AC3E}">
        <p14:creationId xmlns:p14="http://schemas.microsoft.com/office/powerpoint/2010/main" val="3716478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Marc responds to everyone again, asking everyone</a:t>
            </a:r>
            <a:r>
              <a:rPr lang="en-US" baseline="0" dirty="0" smtClean="0"/>
              <a:t> for help</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66</a:t>
            </a:fld>
            <a:endParaRPr lang="en-US"/>
          </a:p>
        </p:txBody>
      </p:sp>
    </p:spTree>
    <p:extLst>
      <p:ext uri="{BB962C8B-B14F-4D97-AF65-F5344CB8AC3E}">
        <p14:creationId xmlns:p14="http://schemas.microsoft.com/office/powerpoint/2010/main" val="8680562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Marc calls Keith. Learns </a:t>
            </a:r>
            <a:r>
              <a:rPr lang="en-US" dirty="0" smtClean="0"/>
              <a:t>another </a:t>
            </a:r>
            <a:r>
              <a:rPr lang="en-US" dirty="0" err="1" smtClean="0"/>
              <a:t>sysadmin</a:t>
            </a:r>
            <a:r>
              <a:rPr lang="en-US" dirty="0" smtClean="0"/>
              <a:t> has </a:t>
            </a:r>
            <a:r>
              <a:rPr lang="en-US" dirty="0" smtClean="0"/>
              <a:t>started to investigate</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67</a:t>
            </a:fld>
            <a:endParaRPr lang="en-US"/>
          </a:p>
        </p:txBody>
      </p:sp>
    </p:spTree>
    <p:extLst>
      <p:ext uri="{BB962C8B-B14F-4D97-AF65-F5344CB8AC3E}">
        <p14:creationId xmlns:p14="http://schemas.microsoft.com/office/powerpoint/2010/main" val="34316613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start up a conference call and ask everyone to join in</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68</a:t>
            </a:fld>
            <a:endParaRPr lang="en-US"/>
          </a:p>
        </p:txBody>
      </p:sp>
    </p:spTree>
    <p:extLst>
      <p:ext uri="{BB962C8B-B14F-4D97-AF65-F5344CB8AC3E}">
        <p14:creationId xmlns:p14="http://schemas.microsoft.com/office/powerpoint/2010/main" val="16169897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70472AE-E663-CA46-AB75-ECEC808C1654}" type="slidenum">
              <a:rPr lang="en-US" smtClean="0"/>
              <a:t>69</a:t>
            </a:fld>
            <a:endParaRPr lang="en-US"/>
          </a:p>
        </p:txBody>
      </p:sp>
    </p:spTree>
    <p:extLst>
      <p:ext uri="{BB962C8B-B14F-4D97-AF65-F5344CB8AC3E}">
        <p14:creationId xmlns:p14="http://schemas.microsoft.com/office/powerpoint/2010/main" val="3245463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70472AE-E663-CA46-AB75-ECEC808C1654}" type="slidenum">
              <a:rPr lang="en-US" smtClean="0"/>
              <a:t>70</a:t>
            </a:fld>
            <a:endParaRPr lang="en-US"/>
          </a:p>
        </p:txBody>
      </p:sp>
    </p:spTree>
    <p:extLst>
      <p:ext uri="{BB962C8B-B14F-4D97-AF65-F5344CB8AC3E}">
        <p14:creationId xmlns:p14="http://schemas.microsoft.com/office/powerpoint/2010/main" val="33875446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70472AE-E663-CA46-AB75-ECEC808C1654}" type="slidenum">
              <a:rPr lang="en-US" smtClean="0"/>
              <a:t>71</a:t>
            </a:fld>
            <a:endParaRPr lang="en-US"/>
          </a:p>
        </p:txBody>
      </p:sp>
    </p:spTree>
    <p:extLst>
      <p:ext uri="{BB962C8B-B14F-4D97-AF65-F5344CB8AC3E}">
        <p14:creationId xmlns:p14="http://schemas.microsoft.com/office/powerpoint/2010/main" val="2887067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why are these mindsets so important?</a:t>
            </a:r>
          </a:p>
          <a:p>
            <a:endParaRPr lang="en-US" dirty="0" smtClean="0"/>
          </a:p>
          <a:p>
            <a:r>
              <a:rPr lang="en-US" dirty="0" smtClean="0"/>
              <a:t>Because just from these simple framings, SO MANY</a:t>
            </a:r>
            <a:r>
              <a:rPr lang="en-US" baseline="0" dirty="0" smtClean="0"/>
              <a:t> behaviors follow</a:t>
            </a:r>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13</a:t>
            </a:fld>
            <a:endParaRPr lang="en-US"/>
          </a:p>
        </p:txBody>
      </p:sp>
    </p:spTree>
    <p:extLst>
      <p:ext uri="{BB962C8B-B14F-4D97-AF65-F5344CB8AC3E}">
        <p14:creationId xmlns:p14="http://schemas.microsoft.com/office/powerpoint/2010/main" val="29802003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70472AE-E663-CA46-AB75-ECEC808C1654}" type="slidenum">
              <a:rPr lang="en-US" smtClean="0"/>
              <a:t>72</a:t>
            </a:fld>
            <a:endParaRPr lang="en-US"/>
          </a:p>
        </p:txBody>
      </p:sp>
    </p:spTree>
    <p:extLst>
      <p:ext uri="{BB962C8B-B14F-4D97-AF65-F5344CB8AC3E}">
        <p14:creationId xmlns:p14="http://schemas.microsoft.com/office/powerpoint/2010/main" val="37445940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70472AE-E663-CA46-AB75-ECEC808C1654}" type="slidenum">
              <a:rPr lang="en-US" smtClean="0"/>
              <a:t>73</a:t>
            </a:fld>
            <a:endParaRPr lang="en-US"/>
          </a:p>
        </p:txBody>
      </p:sp>
    </p:spTree>
    <p:extLst>
      <p:ext uri="{BB962C8B-B14F-4D97-AF65-F5344CB8AC3E}">
        <p14:creationId xmlns:p14="http://schemas.microsoft.com/office/powerpoint/2010/main" val="36678867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70472AE-E663-CA46-AB75-ECEC808C1654}" type="slidenum">
              <a:rPr lang="en-US" smtClean="0"/>
              <a:t>74</a:t>
            </a:fld>
            <a:endParaRPr lang="en-US"/>
          </a:p>
        </p:txBody>
      </p:sp>
    </p:spTree>
    <p:extLst>
      <p:ext uri="{BB962C8B-B14F-4D97-AF65-F5344CB8AC3E}">
        <p14:creationId xmlns:p14="http://schemas.microsoft.com/office/powerpoint/2010/main" val="1515687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 Great</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75</a:t>
            </a:fld>
            <a:endParaRPr lang="en-US"/>
          </a:p>
        </p:txBody>
      </p:sp>
    </p:spTree>
    <p:extLst>
      <p:ext uri="{BB962C8B-B14F-4D97-AF65-F5344CB8AC3E}">
        <p14:creationId xmlns:p14="http://schemas.microsoft.com/office/powerpoint/2010/main" val="31651481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lifeisaforkintheroad.com</a:t>
            </a:r>
            <a:r>
              <a:rPr lang="en-US" dirty="0" smtClean="0"/>
              <a:t>/</a:t>
            </a:r>
          </a:p>
          <a:p>
            <a:endParaRPr lang="en-US" dirty="0" smtClean="0"/>
          </a:p>
          <a:p>
            <a:r>
              <a:rPr lang="en-US" dirty="0" smtClean="0"/>
              <a:t>Now, what</a:t>
            </a:r>
            <a:r>
              <a:rPr lang="en-US" baseline="0" dirty="0" smtClean="0"/>
              <a:t> happens next is the entire point of this </a:t>
            </a:r>
            <a:r>
              <a:rPr lang="en-US" baseline="0" dirty="0" smtClean="0"/>
              <a:t>section.</a:t>
            </a:r>
            <a:endParaRPr lang="en-US" baseline="0" dirty="0" smtClean="0"/>
          </a:p>
          <a:p>
            <a:endParaRPr lang="en-US" baseline="0" dirty="0" smtClean="0"/>
          </a:p>
          <a:p>
            <a:endParaRPr lang="en-US" baseline="0" dirty="0" smtClean="0"/>
          </a:p>
          <a:p>
            <a:r>
              <a:rPr lang="en-US" dirty="0" smtClean="0"/>
              <a:t>2</a:t>
            </a:r>
            <a:r>
              <a:rPr lang="en-US" baseline="0" dirty="0" smtClean="0"/>
              <a:t> choices:</a:t>
            </a:r>
          </a:p>
          <a:p>
            <a:endParaRPr lang="en-US" baseline="0" dirty="0" smtClean="0"/>
          </a:p>
          <a:p>
            <a:pPr marL="228600" indent="-228600">
              <a:buAutoNum type="arabicParenR"/>
            </a:pPr>
            <a:r>
              <a:rPr lang="en-US" baseline="0" dirty="0" smtClean="0"/>
              <a:t>Problem is fixed… just move on</a:t>
            </a:r>
          </a:p>
          <a:p>
            <a:pPr marL="228600" indent="-228600">
              <a:buAutoNum type="arabicParenR"/>
            </a:pPr>
            <a:r>
              <a:rPr lang="en-US" baseline="0" dirty="0" smtClean="0"/>
              <a:t>Learn and improve the system</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76</a:t>
            </a:fld>
            <a:endParaRPr lang="en-US"/>
          </a:p>
        </p:txBody>
      </p:sp>
    </p:spTree>
    <p:extLst>
      <p:ext uri="{BB962C8B-B14F-4D97-AF65-F5344CB8AC3E}">
        <p14:creationId xmlns:p14="http://schemas.microsoft.com/office/powerpoint/2010/main" val="16054768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a:t>
            </a:r>
            <a:r>
              <a:rPr lang="en-US" baseline="0" dirty="0" smtClean="0"/>
              <a:t> we have been doing – in concert with the </a:t>
            </a:r>
            <a:r>
              <a:rPr lang="en-US" baseline="0" dirty="0" err="1" smtClean="0"/>
              <a:t>linux</a:t>
            </a:r>
            <a:r>
              <a:rPr lang="en-US" baseline="0" dirty="0" smtClean="0"/>
              <a:t> </a:t>
            </a:r>
            <a:r>
              <a:rPr lang="en-US" baseline="0" dirty="0" err="1" smtClean="0"/>
              <a:t>sysadmins</a:t>
            </a:r>
            <a:r>
              <a:rPr lang="en-US" baseline="0" dirty="0" smtClean="0"/>
              <a:t> in Systems Engineering and the Delivery team team, in our AWS environment, is something that </a:t>
            </a:r>
            <a:r>
              <a:rPr lang="en-US" baseline="0" dirty="0" err="1" smtClean="0"/>
              <a:t>Etsy</a:t>
            </a:r>
            <a:r>
              <a:rPr lang="en-US" baseline="0" dirty="0" smtClean="0"/>
              <a:t> calls “Blameless post-mortems”</a:t>
            </a:r>
          </a:p>
          <a:p>
            <a:endParaRPr lang="en-US" baseline="0" dirty="0" smtClean="0"/>
          </a:p>
          <a:p>
            <a:r>
              <a:rPr lang="en-US" baseline="0" dirty="0" smtClean="0"/>
              <a:t>Now, here, we don’t actually talk about it that way. If you were to ask </a:t>
            </a:r>
            <a:r>
              <a:rPr lang="en-US" baseline="0" dirty="0" smtClean="0"/>
              <a:t>a </a:t>
            </a:r>
            <a:r>
              <a:rPr lang="en-US" baseline="0" dirty="0" err="1" smtClean="0"/>
              <a:t>sysadmin</a:t>
            </a:r>
            <a:r>
              <a:rPr lang="en-US" baseline="0" dirty="0" smtClean="0"/>
              <a:t> in </a:t>
            </a:r>
            <a:r>
              <a:rPr lang="en-US" baseline="0" dirty="0" smtClean="0"/>
              <a:t>SE about it, he wouldn’t say “oh, yeah, we do what </a:t>
            </a:r>
            <a:r>
              <a:rPr lang="en-US" baseline="0" dirty="0" err="1" smtClean="0"/>
              <a:t>Etsy</a:t>
            </a:r>
            <a:r>
              <a:rPr lang="en-US" baseline="0" dirty="0" smtClean="0"/>
              <a:t> does”. But that is what we do.</a:t>
            </a:r>
            <a:endParaRPr lang="en-US" dirty="0" smtClean="0"/>
          </a:p>
          <a:p>
            <a:endParaRPr lang="en-US" dirty="0" smtClean="0"/>
          </a:p>
          <a:p>
            <a:endParaRPr lang="en-US" dirty="0" smtClean="0"/>
          </a:p>
        </p:txBody>
      </p:sp>
      <p:sp>
        <p:nvSpPr>
          <p:cNvPr id="4" name="Slide Number Placeholder 3"/>
          <p:cNvSpPr>
            <a:spLocks noGrp="1"/>
          </p:cNvSpPr>
          <p:nvPr>
            <p:ph type="sldNum" sz="quarter" idx="10"/>
          </p:nvPr>
        </p:nvSpPr>
        <p:spPr/>
        <p:txBody>
          <a:bodyPr/>
          <a:lstStyle/>
          <a:p>
            <a:fld id="{070472AE-E663-CA46-AB75-ECEC808C1654}" type="slidenum">
              <a:rPr lang="en-US" smtClean="0"/>
              <a:t>77</a:t>
            </a:fld>
            <a:endParaRPr lang="en-US"/>
          </a:p>
        </p:txBody>
      </p:sp>
    </p:spTree>
    <p:extLst>
      <p:ext uri="{BB962C8B-B14F-4D97-AF65-F5344CB8AC3E}">
        <p14:creationId xmlns:p14="http://schemas.microsoft.com/office/powerpoint/2010/main" val="365812854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thing we do is start a wiki page</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78</a:t>
            </a:fld>
            <a:endParaRPr lang="en-US"/>
          </a:p>
        </p:txBody>
      </p:sp>
    </p:spTree>
    <p:extLst>
      <p:ext uri="{BB962C8B-B14F-4D97-AF65-F5344CB8AC3E}">
        <p14:creationId xmlns:p14="http://schemas.microsoft.com/office/powerpoint/2010/main" val="8062590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1. Fact find. Accountability == "Tell your account"</a:t>
            </a:r>
          </a:p>
          <a:p>
            <a:r>
              <a:rPr lang="en-US" dirty="0" smtClean="0"/>
              <a:t>      1. this is the single most important part. You can not solve problems if you don't fully understand their context</a:t>
            </a:r>
          </a:p>
          <a:p>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1. Uncover assumptions the team had... try to dig into multiple perspectives... that's the only way to more fully establish context</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79</a:t>
            </a:fld>
            <a:endParaRPr lang="en-US"/>
          </a:p>
        </p:txBody>
      </p:sp>
    </p:spTree>
    <p:extLst>
      <p:ext uri="{BB962C8B-B14F-4D97-AF65-F5344CB8AC3E}">
        <p14:creationId xmlns:p14="http://schemas.microsoft.com/office/powerpoint/2010/main" val="33249167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Identify systemic pressures -- Where did the system increase the likelihood of a problem or prevent faster time to recovery</a:t>
            </a:r>
          </a:p>
          <a:p>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80</a:t>
            </a:fld>
            <a:endParaRPr lang="en-US"/>
          </a:p>
        </p:txBody>
      </p:sp>
    </p:spTree>
    <p:extLst>
      <p:ext uri="{BB962C8B-B14F-4D97-AF65-F5344CB8AC3E}">
        <p14:creationId xmlns:p14="http://schemas.microsoft.com/office/powerpoint/2010/main" val="384927956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 Team makes concrete suggestions for improvements, who's accountable, by when</a:t>
            </a:r>
          </a:p>
          <a:p>
            <a:r>
              <a:rPr lang="en-US" dirty="0" smtClean="0"/>
              <a:t>    1. Get those into an issue tracker for scheduling and implementation</a:t>
            </a:r>
          </a:p>
          <a:p>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81</a:t>
            </a:fld>
            <a:endParaRPr lang="en-US"/>
          </a:p>
        </p:txBody>
      </p:sp>
    </p:spTree>
    <p:extLst>
      <p:ext uri="{BB962C8B-B14F-4D97-AF65-F5344CB8AC3E}">
        <p14:creationId xmlns:p14="http://schemas.microsoft.com/office/powerpoint/2010/main" val="21932169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My first day</a:t>
            </a:r>
            <a:r>
              <a:rPr lang="en-US" baseline="0" dirty="0" smtClean="0"/>
              <a:t> at </a:t>
            </a:r>
            <a:r>
              <a:rPr lang="en-US" baseline="0" dirty="0" err="1" smtClean="0"/>
              <a:t>argus</a:t>
            </a:r>
            <a:endParaRPr lang="en-US" baseline="0" dirty="0" smtClean="0"/>
          </a:p>
          <a:p>
            <a:endParaRPr lang="en-US" baseline="0" dirty="0" smtClean="0"/>
          </a:p>
          <a:p>
            <a:r>
              <a:rPr lang="en-US" baseline="0" dirty="0" smtClean="0"/>
              <a:t>Joe’s User Object</a:t>
            </a:r>
          </a:p>
          <a:p>
            <a:endParaRPr lang="en-US" baseline="0" dirty="0" smtClean="0"/>
          </a:p>
          <a:p>
            <a:r>
              <a:rPr lang="en-US" baseline="0" dirty="0" smtClean="0"/>
              <a:t>Bill’s “wires hanging out” story</a:t>
            </a:r>
          </a:p>
          <a:p>
            <a:endParaRPr lang="en-US" baseline="0" dirty="0" smtClean="0"/>
          </a:p>
          <a:p>
            <a:r>
              <a:rPr lang="en-US" baseline="0" dirty="0" smtClean="0"/>
              <a:t>Dev / Clojure story</a:t>
            </a:r>
          </a:p>
          <a:p>
            <a:endParaRPr lang="en-US" baseline="0" dirty="0" smtClean="0"/>
          </a:p>
          <a:p>
            <a:r>
              <a:rPr lang="en-US" baseline="0" dirty="0" err="1" smtClean="0"/>
              <a:t>DevDash</a:t>
            </a:r>
            <a:r>
              <a:rPr lang="en-US" baseline="0" dirty="0" smtClean="0"/>
              <a:t> Failure story</a:t>
            </a:r>
          </a:p>
          <a:p>
            <a:endParaRPr lang="en-US" baseline="0" dirty="0" smtClean="0"/>
          </a:p>
          <a:p>
            <a:r>
              <a:rPr lang="en-US" baseline="0" dirty="0" smtClean="0"/>
              <a:t>Irina Alert Audit</a:t>
            </a:r>
          </a:p>
          <a:p>
            <a:endParaRPr lang="en-US" baseline="0" dirty="0" smtClean="0"/>
          </a:p>
          <a:p>
            <a:r>
              <a:rPr lang="en-US" baseline="0" dirty="0" smtClean="0"/>
              <a:t>Tell some </a:t>
            </a:r>
            <a:r>
              <a:rPr lang="en-US" baseline="0" dirty="0" err="1" smtClean="0"/>
              <a:t>Diminisher</a:t>
            </a:r>
            <a:r>
              <a:rPr lang="en-US" baseline="0" dirty="0" smtClean="0"/>
              <a:t> </a:t>
            </a:r>
            <a:r>
              <a:rPr lang="en-US" baseline="0" dirty="0" smtClean="0"/>
              <a:t>stories</a:t>
            </a:r>
          </a:p>
          <a:p>
            <a:endParaRPr lang="en-US" baseline="0" dirty="0" smtClean="0"/>
          </a:p>
          <a:p>
            <a:pPr marL="171450" indent="-171450">
              <a:buFontTx/>
              <a:buChar char="-"/>
            </a:pPr>
            <a:r>
              <a:rPr lang="en-US" baseline="0" dirty="0" smtClean="0"/>
              <a:t>“Here’s what we’re going to do” – an executive who wanted to micromanage</a:t>
            </a:r>
          </a:p>
          <a:p>
            <a:pPr marL="171450" indent="-171450">
              <a:buFontTx/>
              <a:buChar char="-"/>
            </a:pPr>
            <a:endParaRPr lang="en-US" baseline="0" dirty="0" smtClean="0"/>
          </a:p>
          <a:p>
            <a:pPr marL="171450" indent="-171450">
              <a:buFontTx/>
              <a:buChar char="-"/>
            </a:pPr>
            <a:r>
              <a:rPr lang="en-US" baseline="0" dirty="0" smtClean="0"/>
              <a:t>My own team telling me: stop fixing all the broken servers! Stop responding to incidents</a:t>
            </a:r>
          </a:p>
          <a:p>
            <a:pPr marL="171450" indent="-171450">
              <a:buFontTx/>
              <a:buChar char="-"/>
            </a:pPr>
            <a:endParaRPr lang="en-US" baseline="0" dirty="0" smtClean="0"/>
          </a:p>
          <a:p>
            <a:pPr marL="171450" indent="-171450">
              <a:buFontTx/>
              <a:buChar char="-"/>
            </a:pPr>
            <a:r>
              <a:rPr lang="en-US" baseline="0" dirty="0" smtClean="0"/>
              <a:t>Honestly, even one I’m kind of struggling with right now is setting direction </a:t>
            </a:r>
            <a:r>
              <a:rPr lang="en-US" baseline="0" dirty="0" err="1" smtClean="0"/>
              <a:t>vs</a:t>
            </a:r>
            <a:r>
              <a:rPr lang="en-US" baseline="0" dirty="0" smtClean="0"/>
              <a:t> ensuring the direction gets set. I’m kind of a control freak with my team’s roadmap and I need to do a better job of involving the team in direction setting… when I look back over the past few years I can see a pattern where this ebbs and flows with me. There are times when I’ve been really good about this, and now I feel like I</a:t>
            </a:r>
            <a:r>
              <a:rPr lang="fr-FR" baseline="0" dirty="0" smtClean="0"/>
              <a:t>’</a:t>
            </a:r>
            <a:r>
              <a:rPr lang="en-US" baseline="0" dirty="0" smtClean="0"/>
              <a:t>m not being so good. </a:t>
            </a:r>
          </a:p>
          <a:p>
            <a:pPr marL="171450" indent="-171450">
              <a:buFontTx/>
              <a:buChar char="-"/>
            </a:pPr>
            <a:endParaRPr lang="en-US" baseline="0" dirty="0" smtClean="0"/>
          </a:p>
          <a:p>
            <a:pPr marL="0" indent="0">
              <a:buFontTx/>
              <a:buNone/>
            </a:pPr>
            <a:endParaRPr lang="en-US" baseline="0" dirty="0" smtClean="0"/>
          </a:p>
          <a:p>
            <a:endParaRPr lang="en-US" baseline="0" dirty="0" smtClean="0"/>
          </a:p>
          <a:p>
            <a:endParaRPr lang="en-US" baseline="0" dirty="0" smtClean="0"/>
          </a:p>
          <a:p>
            <a:endParaRPr lang="en-US" baseline="0" dirty="0" smtClean="0"/>
          </a:p>
          <a:p>
            <a:r>
              <a:rPr lang="en-US" baseline="0" dirty="0" smtClean="0"/>
              <a:t>On your flight home….</a:t>
            </a:r>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26</a:t>
            </a:fld>
            <a:endParaRPr lang="en-US"/>
          </a:p>
        </p:txBody>
      </p:sp>
    </p:spTree>
    <p:extLst>
      <p:ext uri="{BB962C8B-B14F-4D97-AF65-F5344CB8AC3E}">
        <p14:creationId xmlns:p14="http://schemas.microsoft.com/office/powerpoint/2010/main" val="20144435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Why bother?</a:t>
            </a:r>
          </a:p>
          <a:p>
            <a:endParaRPr lang="en-US" dirty="0" smtClean="0"/>
          </a:p>
          <a:p>
            <a:r>
              <a:rPr lang="en-US" dirty="0" smtClean="0"/>
              <a:t>  - Why not just fix the problem and move on</a:t>
            </a:r>
          </a:p>
          <a:p>
            <a:r>
              <a:rPr lang="en-US" dirty="0" smtClean="0"/>
              <a:t>  - Frankly... that's how it is in many organizations</a:t>
            </a:r>
          </a:p>
          <a:p>
            <a:r>
              <a:rPr lang="en-US" dirty="0" smtClean="0"/>
              <a:t>    - or a slight variant: Who screwed up, and how can we prevent him from screwing up again (or how can we get rid of this bad apple)</a:t>
            </a:r>
          </a:p>
          <a:p>
            <a:endParaRPr lang="en-US" dirty="0" smtClean="0"/>
          </a:p>
          <a:p>
            <a:endParaRPr lang="en-US" dirty="0" smtClean="0"/>
          </a:p>
          <a:p>
            <a:r>
              <a:rPr lang="en-US" dirty="0" smtClean="0"/>
              <a:t>And, quite frankly, we still do </a:t>
            </a:r>
            <a:r>
              <a:rPr lang="en-US" dirty="0" smtClean="0"/>
              <a:t>this with </a:t>
            </a:r>
            <a:r>
              <a:rPr lang="en-US" dirty="0" smtClean="0"/>
              <a:t>our technical systems. We have so much work to do here. But we’ve started it</a:t>
            </a:r>
          </a:p>
          <a:p>
            <a:endParaRPr lang="en-US" dirty="0" smtClean="0"/>
          </a:p>
          <a:p>
            <a:r>
              <a:rPr lang="en-US" dirty="0" smtClean="0"/>
              <a:t>  - We work</a:t>
            </a:r>
            <a:r>
              <a:rPr lang="en-US" baseline="0" dirty="0" smtClean="0"/>
              <a:t> on</a:t>
            </a:r>
            <a:r>
              <a:rPr lang="en-US" dirty="0" smtClean="0"/>
              <a:t> complex, or at least nontrivial, systems:</a:t>
            </a:r>
          </a:p>
          <a:p>
            <a:r>
              <a:rPr lang="en-US" dirty="0" smtClean="0"/>
              <a:t>    - our hosting provider is the brainchild of thousands of architects, network engineers, and developers</a:t>
            </a:r>
          </a:p>
          <a:p>
            <a:r>
              <a:rPr lang="en-US" dirty="0" smtClean="0"/>
              <a:t>    - our operating system... tens of thousands</a:t>
            </a:r>
          </a:p>
          <a:p>
            <a:r>
              <a:rPr lang="en-US" dirty="0" smtClean="0"/>
              <a:t>    - our web and database servers... thousands</a:t>
            </a:r>
          </a:p>
          <a:p>
            <a:r>
              <a:rPr lang="en-US" dirty="0" smtClean="0"/>
              <a:t>    - our programming languages... hundreds to thousands</a:t>
            </a:r>
          </a:p>
          <a:p>
            <a:r>
              <a:rPr lang="en-US" dirty="0" smtClean="0"/>
              <a:t>    - our network... hundreds to thousands</a:t>
            </a:r>
          </a:p>
          <a:p>
            <a:r>
              <a:rPr lang="en-US" dirty="0" smtClean="0"/>
              <a:t>    - our configuration management and deployment tools... thousands</a:t>
            </a:r>
          </a:p>
          <a:p>
            <a:r>
              <a:rPr lang="en-US" dirty="0" smtClean="0"/>
              <a:t>    - our own custom software...  hundreds</a:t>
            </a:r>
          </a:p>
          <a:p>
            <a:endParaRPr lang="en-US" dirty="0" smtClean="0"/>
          </a:p>
          <a:p>
            <a:r>
              <a:rPr lang="en-US" dirty="0" smtClean="0"/>
              <a:t>  - Our systems are the result of perhaps 100+ thousand people, over decades</a:t>
            </a:r>
          </a:p>
          <a:p>
            <a:r>
              <a:rPr lang="en-US" dirty="0" smtClean="0"/>
              <a:t>  - To think that everything will generally "just work", all the time, is not only wishful thinking, it's also dangerous</a:t>
            </a:r>
          </a:p>
          <a:p>
            <a:r>
              <a:rPr lang="en-US" dirty="0" smtClean="0"/>
              <a:t>  - The best offense we have to tame that complexity is learning</a:t>
            </a:r>
          </a:p>
          <a:p>
            <a:r>
              <a:rPr lang="en-US" dirty="0" smtClean="0"/>
              <a:t>  - yes, more sophisticated automation and tooling is important.</a:t>
            </a:r>
          </a:p>
          <a:p>
            <a:r>
              <a:rPr lang="en-US" dirty="0" smtClean="0"/>
              <a:t>  - But nothing -- nothing! -- is more effective than our humans</a:t>
            </a:r>
          </a:p>
          <a:p>
            <a:r>
              <a:rPr lang="en-US" dirty="0" smtClean="0"/>
              <a:t>  - And the way we learn is to commit to learning as a goal, to create conditions for it (i.e. blameless postmortems),</a:t>
            </a:r>
          </a:p>
          <a:p>
            <a:r>
              <a:rPr lang="en-US" dirty="0" smtClean="0"/>
              <a:t>    and to implement its practices habitually, from the smallest disruption to the largest</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82</a:t>
            </a:fld>
            <a:endParaRPr lang="en-US"/>
          </a:p>
        </p:txBody>
      </p:sp>
    </p:spTree>
    <p:extLst>
      <p:ext uri="{BB962C8B-B14F-4D97-AF65-F5344CB8AC3E}">
        <p14:creationId xmlns:p14="http://schemas.microsoft.com/office/powerpoint/2010/main" val="706140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70472AE-E663-CA46-AB75-ECEC808C1654}" type="slidenum">
              <a:rPr lang="en-US" smtClean="0"/>
              <a:t>83</a:t>
            </a:fld>
            <a:endParaRPr lang="en-US"/>
          </a:p>
        </p:txBody>
      </p:sp>
    </p:spTree>
    <p:extLst>
      <p:ext uri="{BB962C8B-B14F-4D97-AF65-F5344CB8AC3E}">
        <p14:creationId xmlns:p14="http://schemas.microsoft.com/office/powerpoint/2010/main" val="29947514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070472AE-E663-CA46-AB75-ECEC808C1654}" type="slidenum">
              <a:rPr lang="en-US" smtClean="0"/>
              <a:t>84</a:t>
            </a:fld>
            <a:endParaRPr lang="en-US"/>
          </a:p>
        </p:txBody>
      </p:sp>
    </p:spTree>
    <p:extLst>
      <p:ext uri="{BB962C8B-B14F-4D97-AF65-F5344CB8AC3E}">
        <p14:creationId xmlns:p14="http://schemas.microsoft.com/office/powerpoint/2010/main" val="164378145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www.spencerbrokaw.com</a:t>
            </a:r>
            <a:r>
              <a:rPr lang="en-US" dirty="0" smtClean="0"/>
              <a:t>/2012/06/guest-post-from-author-rob-</a:t>
            </a:r>
            <a:r>
              <a:rPr lang="en-US" dirty="0" err="1" smtClean="0"/>
              <a:t>guthrie.html</a:t>
            </a:r>
            <a:endParaRPr lang="en-US" dirty="0" smtClean="0"/>
          </a:p>
          <a:p>
            <a:endParaRPr lang="en-US" dirty="0" smtClean="0"/>
          </a:p>
          <a:p>
            <a:r>
              <a:rPr lang="en-US" dirty="0" smtClean="0"/>
              <a:t>This pattern of failure, response, resolution plays out over and over again, every single day, in our organization and every other organization, in all manner of systems. </a:t>
            </a:r>
          </a:p>
          <a:p>
            <a:endParaRPr lang="en-US" dirty="0" smtClean="0"/>
          </a:p>
          <a:p>
            <a:r>
              <a:rPr lang="en-US" dirty="0" smtClean="0"/>
              <a:t>It’s obviously</a:t>
            </a:r>
            <a:r>
              <a:rPr lang="en-US" baseline="0" dirty="0" smtClean="0"/>
              <a:t> not isolated to technical systems.</a:t>
            </a:r>
          </a:p>
          <a:p>
            <a:endParaRPr lang="en-US" baseline="0" dirty="0" smtClean="0"/>
          </a:p>
          <a:p>
            <a:r>
              <a:rPr lang="en-US" baseline="0" dirty="0" smtClean="0"/>
              <a:t>This pattern applies to every single one of you in here because you work on a team, in an organization, with other humans and systems</a:t>
            </a:r>
          </a:p>
          <a:p>
            <a:endParaRPr lang="en-US" baseline="0" dirty="0" smtClean="0"/>
          </a:p>
          <a:p>
            <a:r>
              <a:rPr lang="en-US" baseline="0" dirty="0" smtClean="0"/>
              <a:t>The nice thing about technical incidents like this one is that they compress timelines very tightly so they’re useful as a way of exploring failure and response to failure</a:t>
            </a: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070472AE-E663-CA46-AB75-ECEC808C1654}" type="slidenum">
              <a:rPr lang="en-US" smtClean="0"/>
              <a:t>85</a:t>
            </a:fld>
            <a:endParaRPr lang="en-US"/>
          </a:p>
        </p:txBody>
      </p:sp>
    </p:spTree>
    <p:extLst>
      <p:ext uri="{BB962C8B-B14F-4D97-AF65-F5344CB8AC3E}">
        <p14:creationId xmlns:p14="http://schemas.microsoft.com/office/powerpoint/2010/main" val="24568332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baseline="0" dirty="0" smtClean="0"/>
              <a:t>If you want to see how well that message about building a learning organization is flowing down to the Sharp End of the organization – the boots on the ground, the implementers – look at how the sharp end approaches failure.</a:t>
            </a:r>
          </a:p>
          <a:p>
            <a:endParaRPr lang="en-US" baseline="0" dirty="0" smtClean="0"/>
          </a:p>
          <a:p>
            <a:r>
              <a:rPr lang="en-US" baseline="0" dirty="0" smtClean="0"/>
              <a:t>I implore all of you, when faced with what is surely inevitable failure, to commit as a team to respect one another, to learn from it, to share that learning, and feed it back into the organization so that we collectively get better.</a:t>
            </a:r>
          </a:p>
          <a:p>
            <a:endParaRPr lang="en-US" baseline="0" dirty="0" smtClean="0"/>
          </a:p>
          <a:p>
            <a:r>
              <a:rPr lang="en-US" baseline="0" dirty="0" smtClean="0"/>
              <a:t>The alternative, by the way, is terrible and heartbreaking: it’s learned helplessness. When the people at the sharp end are faced with a failure and their response, after it’s fixed, is “Oh, I don’t know what they did, but they fixed it, and I guess we’ll hope it doesn’t happen again”… that’s helplessness. Or when it’s “yeah, this thing was awful, but there’s nothing we can do”, that’s helplessness.</a:t>
            </a:r>
          </a:p>
          <a:p>
            <a:endParaRPr lang="en-US" baseline="0" dirty="0" smtClean="0"/>
          </a:p>
          <a:p>
            <a:r>
              <a:rPr lang="en-US" baseline="0" dirty="0" smtClean="0"/>
              <a:t>Learning from failure is a choice, and that choice rests with each of us</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86</a:t>
            </a:fld>
            <a:endParaRPr lang="en-US"/>
          </a:p>
        </p:txBody>
      </p:sp>
    </p:spTree>
    <p:extLst>
      <p:ext uri="{BB962C8B-B14F-4D97-AF65-F5344CB8AC3E}">
        <p14:creationId xmlns:p14="http://schemas.microsoft.com/office/powerpoint/2010/main" val="19144934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87</a:t>
            </a:fld>
            <a:endParaRPr lang="en-US"/>
          </a:p>
        </p:txBody>
      </p:sp>
    </p:spTree>
    <p:extLst>
      <p:ext uri="{BB962C8B-B14F-4D97-AF65-F5344CB8AC3E}">
        <p14:creationId xmlns:p14="http://schemas.microsoft.com/office/powerpoint/2010/main" val="256179043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88</a:t>
            </a:fld>
            <a:endParaRPr lang="en-US"/>
          </a:p>
        </p:txBody>
      </p:sp>
    </p:spTree>
    <p:extLst>
      <p:ext uri="{BB962C8B-B14F-4D97-AF65-F5344CB8AC3E}">
        <p14:creationId xmlns:p14="http://schemas.microsoft.com/office/powerpoint/2010/main" val="25617904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Managers:</a:t>
            </a:r>
            <a:r>
              <a:rPr lang="en-US" baseline="0" dirty="0" smtClean="0"/>
              <a:t> it is one of your most important jobs to help develop other people. I want you to examine your own tendencies to be a multiplier, or an accidental </a:t>
            </a:r>
            <a:r>
              <a:rPr lang="en-US" baseline="0" dirty="0" err="1" smtClean="0"/>
              <a:t>diminisher</a:t>
            </a:r>
            <a:endParaRPr lang="en-US" baseline="0" dirty="0" smtClean="0"/>
          </a:p>
          <a:p>
            <a:endParaRPr lang="en-US" baseline="0" dirty="0" smtClean="0"/>
          </a:p>
          <a:p>
            <a:r>
              <a:rPr lang="en-US" baseline="0" dirty="0" smtClean="0"/>
              <a:t>For those who consider yourselves more senior, more experienced, maybe you’re a team lead… do the same! You’re a mentor, a sponsor. Your impact is more than just about the code you write. If you want to be a 10X developer, grow 10 people!</a:t>
            </a:r>
          </a:p>
          <a:p>
            <a:endParaRPr lang="en-US" baseline="0" dirty="0" smtClean="0"/>
          </a:p>
          <a:p>
            <a:r>
              <a:rPr lang="en-US" baseline="0" dirty="0" smtClean="0"/>
              <a:t>For those earlier in their careers: you’re the future. We need your energy and curiosity and passion and grit. We also need you to be grateful for feedback and open yourself up to the experience of others. Expect to be challenged in really uncomfortable ways and dig deep inside to rise to those challenges. And, of course, all of this multiplier and </a:t>
            </a:r>
            <a:r>
              <a:rPr lang="en-US" baseline="0" dirty="0" err="1" smtClean="0"/>
              <a:t>diminisher</a:t>
            </a:r>
            <a:r>
              <a:rPr lang="en-US" baseline="0" dirty="0" smtClean="0"/>
              <a:t> stuff applies to you, too! </a:t>
            </a:r>
          </a:p>
          <a:p>
            <a:endParaRPr lang="en-US" baseline="0" dirty="0" smtClean="0"/>
          </a:p>
          <a:p>
            <a:endParaRPr lang="en-US" baseline="0" dirty="0" smtClean="0"/>
          </a:p>
          <a:p>
            <a:r>
              <a:rPr lang="en-US" baseline="0" dirty="0" smtClean="0"/>
              <a:t>For all of you: I hope when you think about your career, your legacy, that you can look back and be proud of the software you wrote. You study, practice, attend great conferences like this and learn all the cool stuff, and that’s fantastic. But what I really hope is that when you look back, you can </a:t>
            </a:r>
            <a:r>
              <a:rPr lang="en-US" baseline="0" smtClean="0"/>
              <a:t>say that </a:t>
            </a:r>
            <a:r>
              <a:rPr lang="en-US" baseline="0" dirty="0" smtClean="0"/>
              <a:t>you helped build great teams and great organizations, and that the impact you had was not just that you built great software, but that you helped other humans grow</a:t>
            </a:r>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89</a:t>
            </a:fld>
            <a:endParaRPr lang="en-US"/>
          </a:p>
        </p:txBody>
      </p:sp>
    </p:spTree>
    <p:extLst>
      <p:ext uri="{BB962C8B-B14F-4D97-AF65-F5344CB8AC3E}">
        <p14:creationId xmlns:p14="http://schemas.microsoft.com/office/powerpoint/2010/main" val="142859972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90</a:t>
            </a:fld>
            <a:endParaRPr lang="en-US"/>
          </a:p>
        </p:txBody>
      </p:sp>
    </p:spTree>
    <p:extLst>
      <p:ext uri="{BB962C8B-B14F-4D97-AF65-F5344CB8AC3E}">
        <p14:creationId xmlns:p14="http://schemas.microsoft.com/office/powerpoint/2010/main" val="14285997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27</a:t>
            </a:fld>
            <a:endParaRPr lang="en-US"/>
          </a:p>
        </p:txBody>
      </p:sp>
    </p:spTree>
    <p:extLst>
      <p:ext uri="{BB962C8B-B14F-4D97-AF65-F5344CB8AC3E}">
        <p14:creationId xmlns:p14="http://schemas.microsoft.com/office/powerpoint/2010/main" val="20144435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When people ask you for help, try to teach them how to find the answers for themselves. Don’t immediately jump to</a:t>
            </a:r>
            <a:r>
              <a:rPr lang="en-US" baseline="0" dirty="0" smtClean="0"/>
              <a:t> solve their problem. Teach them how to solve that problem. Give them just the next thing they need</a:t>
            </a:r>
          </a:p>
          <a:p>
            <a:endParaRPr lang="en-US" baseline="0" dirty="0" smtClean="0"/>
          </a:p>
          <a:p>
            <a:pPr marL="171450" indent="-171450">
              <a:buFontTx/>
              <a:buChar char="-"/>
            </a:pPr>
            <a:r>
              <a:rPr lang="en-US" baseline="0" dirty="0" smtClean="0"/>
              <a:t>If you are going to someone with a problem, try to identify what you’ve already done to solve the problem and what you think you need to know next</a:t>
            </a:r>
          </a:p>
          <a:p>
            <a:pPr marL="171450" indent="-171450">
              <a:buFontTx/>
              <a:buChar char="-"/>
            </a:pPr>
            <a:endParaRPr lang="en-US" baseline="0" dirty="0" smtClean="0"/>
          </a:p>
          <a:p>
            <a:pPr marL="171450" indent="-171450">
              <a:buFontTx/>
              <a:buChar char="-"/>
            </a:pPr>
            <a:r>
              <a:rPr lang="en-US" baseline="0" dirty="0" smtClean="0"/>
              <a:t>Managers: support this behavior</a:t>
            </a:r>
          </a:p>
          <a:p>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28</a:t>
            </a:fld>
            <a:endParaRPr lang="en-US"/>
          </a:p>
        </p:txBody>
      </p:sp>
    </p:spTree>
    <p:extLst>
      <p:ext uri="{BB962C8B-B14F-4D97-AF65-F5344CB8AC3E}">
        <p14:creationId xmlns:p14="http://schemas.microsoft.com/office/powerpoint/2010/main" val="20144435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August 6, 1997, Korean</a:t>
            </a:r>
            <a:r>
              <a:rPr lang="en-US" baseline="0" dirty="0" smtClean="0"/>
              <a:t> Air Flight 801</a:t>
            </a:r>
          </a:p>
          <a:p>
            <a:endParaRPr lang="en-US" baseline="0" dirty="0" smtClean="0"/>
          </a:p>
          <a:p>
            <a:pPr marL="171450" indent="-171450">
              <a:buFontTx/>
              <a:buChar char="-"/>
            </a:pPr>
            <a:r>
              <a:rPr lang="en-US" baseline="0" dirty="0" smtClean="0"/>
              <a:t>Descending to land in Guam, and a few seconds later, splat into a hill that was a few miles short of the runway. 228 of 254 souls lost.</a:t>
            </a:r>
          </a:p>
          <a:p>
            <a:pPr marL="171450" indent="-171450">
              <a:buFontTx/>
              <a:buChar char="-"/>
            </a:pPr>
            <a:r>
              <a:rPr lang="en-US" baseline="0" dirty="0" smtClean="0"/>
              <a:t>Investigators later determined that one contributing factor to the crash was that while the co-pilot and flight engineer spoke up a little bit that they thought something was wrong, because Korean culture emphasizes authority so much, they ultimately didn’t feel comfortable speaking up strongly enough. They gave hints, but were not direct.</a:t>
            </a:r>
          </a:p>
          <a:p>
            <a:pPr marL="171450" indent="-171450">
              <a:buFontTx/>
              <a:buChar char="-"/>
            </a:pPr>
            <a:r>
              <a:rPr lang="en-US" baseline="0" dirty="0" smtClean="0"/>
              <a:t>I should say that since the late 90s, Korean Air has had a stellar safety record because of their efforts to learn from crashes such as this. They changed the flight language from Korean to English so that pilots could have a kind of 2</a:t>
            </a:r>
            <a:r>
              <a:rPr lang="en-US" baseline="30000" dirty="0" smtClean="0"/>
              <a:t>nd</a:t>
            </a:r>
            <a:r>
              <a:rPr lang="en-US" baseline="0" dirty="0" smtClean="0"/>
              <a:t> persona in the cockpit, giving them more confidence and assurance that it’s OK to be direct</a:t>
            </a:r>
          </a:p>
          <a:p>
            <a:pPr marL="171450" indent="-171450">
              <a:buFontTx/>
              <a:buChar char="-"/>
            </a:pPr>
            <a:endParaRPr lang="en-US" dirty="0" smtClean="0"/>
          </a:p>
          <a:p>
            <a:pPr marL="171450" indent="-171450">
              <a:buFontTx/>
              <a:buChar char="-"/>
            </a:pPr>
            <a:endParaRPr lang="en-US" dirty="0" smtClean="0"/>
          </a:p>
          <a:p>
            <a:pPr marL="0" indent="0">
              <a:buFontTx/>
              <a:buNone/>
            </a:pPr>
            <a:r>
              <a:rPr lang="en-US" dirty="0" smtClean="0"/>
              <a:t>This</a:t>
            </a:r>
            <a:r>
              <a:rPr lang="en-US" baseline="0" dirty="0" smtClean="0"/>
              <a:t> isn’t about Korean culture. It’s about power structures. Let’s fast forward a few years to the early 2000s, in a Rhode Island Hospital.</a:t>
            </a:r>
          </a:p>
          <a:p>
            <a:pPr marL="0" indent="0">
              <a:buFontTx/>
              <a:buNone/>
            </a:pPr>
            <a:endParaRPr lang="en-US" baseline="0" dirty="0" smtClean="0"/>
          </a:p>
          <a:p>
            <a:pPr marL="0" indent="0">
              <a:buFontTx/>
              <a:buNone/>
            </a:pPr>
            <a:r>
              <a:rPr lang="en-US" baseline="0" dirty="0" smtClean="0"/>
              <a:t>Its Intensive Care Unit was labeled as one of the finest in the country, but tensions between nurses and doctors were simmering and about to boil over. </a:t>
            </a:r>
            <a:r>
              <a:rPr lang="en-US" baseline="0" dirty="0" smtClean="0"/>
              <a:t>It </a:t>
            </a:r>
            <a:r>
              <a:rPr lang="en-US" baseline="0" dirty="0" smtClean="0"/>
              <a:t>was described as a “glass factory”, because it felt like it was all going to come crashing down at any moment.</a:t>
            </a:r>
          </a:p>
          <a:p>
            <a:pPr marL="0" indent="0">
              <a:buFontTx/>
              <a:buNone/>
            </a:pPr>
            <a:endParaRPr lang="en-US" baseline="0" dirty="0" smtClean="0"/>
          </a:p>
          <a:p>
            <a:pPr marL="0" indent="0">
              <a:buFontTx/>
              <a:buNone/>
            </a:pPr>
            <a:r>
              <a:rPr lang="en-US" baseline="0" dirty="0" smtClean="0"/>
              <a:t>In one case, an 86 year old man falls at his house and whacks his head. He has a </a:t>
            </a:r>
            <a:r>
              <a:rPr lang="en-US" baseline="0" dirty="0" err="1" smtClean="0"/>
              <a:t>subdermal</a:t>
            </a:r>
            <a:r>
              <a:rPr lang="en-US" baseline="0" dirty="0" smtClean="0"/>
              <a:t> </a:t>
            </a:r>
            <a:r>
              <a:rPr lang="en-US" baseline="0" dirty="0" err="1" smtClean="0"/>
              <a:t>hemotoma</a:t>
            </a:r>
            <a:r>
              <a:rPr lang="en-US" baseline="0" dirty="0" smtClean="0"/>
              <a:t>.</a:t>
            </a:r>
          </a:p>
          <a:p>
            <a:pPr marL="0" indent="0">
              <a:buFontTx/>
              <a:buNone/>
            </a:pPr>
            <a:endParaRPr lang="en-US" baseline="0" dirty="0" smtClean="0"/>
          </a:p>
          <a:p>
            <a:pPr marL="0" indent="0">
              <a:buFontTx/>
              <a:buNone/>
            </a:pPr>
            <a:r>
              <a:rPr lang="en-US" baseline="0" dirty="0" smtClean="0"/>
              <a:t>Heads to that hospital and ER staff say that he needs to have his brain pressure relieved or he’ll die.</a:t>
            </a:r>
          </a:p>
          <a:p>
            <a:pPr marL="0" indent="0">
              <a:buFontTx/>
              <a:buNone/>
            </a:pPr>
            <a:endParaRPr lang="en-US" baseline="0" dirty="0" smtClean="0"/>
          </a:p>
          <a:p>
            <a:pPr marL="0" indent="0">
              <a:buFontTx/>
              <a:buNone/>
            </a:pPr>
            <a:r>
              <a:rPr lang="en-US" baseline="0" dirty="0" smtClean="0"/>
              <a:t>They page the neurosurgeon on duty. Soon, the 86 </a:t>
            </a:r>
            <a:r>
              <a:rPr lang="en-US" baseline="0" dirty="0" err="1" smtClean="0"/>
              <a:t>yo</a:t>
            </a:r>
            <a:r>
              <a:rPr lang="en-US" baseline="0" dirty="0" smtClean="0"/>
              <a:t> man is on the operating table.</a:t>
            </a:r>
          </a:p>
          <a:p>
            <a:pPr marL="0" indent="0">
              <a:buFontTx/>
              <a:buNone/>
            </a:pPr>
            <a:endParaRPr lang="en-US" baseline="0" dirty="0" smtClean="0"/>
          </a:p>
          <a:p>
            <a:pPr marL="0" indent="0">
              <a:buFontTx/>
              <a:buNone/>
            </a:pPr>
            <a:r>
              <a:rPr lang="en-US" baseline="0" dirty="0" smtClean="0"/>
              <a:t>The nurse </a:t>
            </a:r>
            <a:r>
              <a:rPr lang="en-US" baseline="0" dirty="0" smtClean="0"/>
              <a:t>says </a:t>
            </a:r>
            <a:r>
              <a:rPr lang="en-US" baseline="0" dirty="0" smtClean="0"/>
              <a:t>that the location of the hematoma isn’t listed on the consent form. None of the paperwork that accompanied the man indicates what side of the brain the hematoma is on. </a:t>
            </a:r>
          </a:p>
          <a:p>
            <a:pPr marL="0" indent="0">
              <a:buFontTx/>
              <a:buNone/>
            </a:pPr>
            <a:endParaRPr lang="en-US" baseline="0" dirty="0" smtClean="0"/>
          </a:p>
          <a:p>
            <a:pPr marL="0" indent="0">
              <a:buFontTx/>
              <a:buNone/>
            </a:pPr>
            <a:r>
              <a:rPr lang="en-US" baseline="0" dirty="0" smtClean="0"/>
              <a:t>The nurse suggests they pull up the films.</a:t>
            </a:r>
          </a:p>
          <a:p>
            <a:pPr marL="0" indent="0">
              <a:buFontTx/>
              <a:buNone/>
            </a:pPr>
            <a:endParaRPr lang="en-US" baseline="0" dirty="0" smtClean="0"/>
          </a:p>
          <a:p>
            <a:pPr marL="0" indent="0">
              <a:buFontTx/>
              <a:buNone/>
            </a:pPr>
            <a:r>
              <a:rPr lang="en-US" baseline="0" dirty="0" smtClean="0"/>
              <a:t>The surgeon insists he’s seen the films, knows what side it’s on, and that the procedure begin immediately.</a:t>
            </a:r>
          </a:p>
          <a:p>
            <a:pPr marL="0" indent="0">
              <a:buFontTx/>
              <a:buNone/>
            </a:pPr>
            <a:endParaRPr lang="en-US" baseline="0" dirty="0" smtClean="0"/>
          </a:p>
          <a:p>
            <a:pPr marL="0" indent="0">
              <a:buFontTx/>
              <a:buNone/>
            </a:pPr>
            <a:r>
              <a:rPr lang="en-US" baseline="0" dirty="0" smtClean="0"/>
              <a:t>The nurse pushes back and suggests pulling up the films again.</a:t>
            </a:r>
          </a:p>
          <a:p>
            <a:pPr marL="0" indent="0">
              <a:buFontTx/>
              <a:buNone/>
            </a:pPr>
            <a:endParaRPr lang="en-US" baseline="0" dirty="0" smtClean="0"/>
          </a:p>
          <a:p>
            <a:pPr marL="0" indent="0">
              <a:buFontTx/>
              <a:buNone/>
            </a:pPr>
            <a:r>
              <a:rPr lang="en-US" baseline="0" dirty="0" smtClean="0"/>
              <a:t>The surgeon says we don’t have time. The nurse suggests that they consult the family.</a:t>
            </a:r>
          </a:p>
          <a:p>
            <a:pPr marL="0" indent="0">
              <a:buFontTx/>
              <a:buNone/>
            </a:pPr>
            <a:endParaRPr lang="en-US" baseline="0" dirty="0" smtClean="0"/>
          </a:p>
          <a:p>
            <a:pPr marL="0" indent="0">
              <a:buFontTx/>
              <a:buNone/>
            </a:pPr>
            <a:r>
              <a:rPr lang="en-US" baseline="0" dirty="0" smtClean="0"/>
              <a:t>The surgeon says do what you want, but I</a:t>
            </a:r>
            <a:r>
              <a:rPr lang="fr-FR" baseline="0" dirty="0" smtClean="0"/>
              <a:t>’</a:t>
            </a:r>
            <a:r>
              <a:rPr lang="en-US" baseline="0" dirty="0" smtClean="0"/>
              <a:t>m going to save this man’s life.</a:t>
            </a:r>
          </a:p>
          <a:p>
            <a:pPr marL="0" indent="0">
              <a:buFontTx/>
              <a:buNone/>
            </a:pPr>
            <a:endParaRPr lang="en-US" baseline="0" dirty="0" smtClean="0"/>
          </a:p>
          <a:p>
            <a:pPr marL="0" indent="0">
              <a:buFontTx/>
              <a:buNone/>
            </a:pPr>
            <a:r>
              <a:rPr lang="en-US" baseline="0" dirty="0" smtClean="0"/>
              <a:t>The nurse relents.</a:t>
            </a:r>
          </a:p>
          <a:p>
            <a:pPr marL="0" indent="0">
              <a:buFontTx/>
              <a:buNone/>
            </a:pPr>
            <a:endParaRPr lang="en-US" baseline="0" dirty="0" smtClean="0"/>
          </a:p>
          <a:p>
            <a:pPr marL="0" indent="0">
              <a:buFontTx/>
              <a:buNone/>
            </a:pPr>
            <a:r>
              <a:rPr lang="en-US" baseline="0" dirty="0" smtClean="0"/>
              <a:t>The surgeon starts sawing skull. He does his thing with the saw and pops part of the skull off.</a:t>
            </a:r>
          </a:p>
          <a:p>
            <a:pPr marL="0" indent="0">
              <a:buFontTx/>
              <a:buNone/>
            </a:pPr>
            <a:endParaRPr lang="en-US" baseline="0" dirty="0" smtClean="0"/>
          </a:p>
          <a:p>
            <a:pPr marL="0" indent="0">
              <a:buFontTx/>
              <a:buNone/>
            </a:pPr>
            <a:r>
              <a:rPr lang="en-US" baseline="0" dirty="0" smtClean="0"/>
              <a:t>“Oh my God”, someone says.</a:t>
            </a:r>
          </a:p>
          <a:p>
            <a:pPr marL="0" indent="0">
              <a:buFontTx/>
              <a:buNone/>
            </a:pPr>
            <a:endParaRPr lang="en-US" baseline="0" dirty="0" smtClean="0"/>
          </a:p>
          <a:p>
            <a:pPr marL="0" indent="0">
              <a:buFontTx/>
              <a:buNone/>
            </a:pPr>
            <a:r>
              <a:rPr lang="en-US" baseline="0" dirty="0" smtClean="0"/>
              <a:t>No hematoma.</a:t>
            </a:r>
          </a:p>
          <a:p>
            <a:pPr marL="0" indent="0">
              <a:buFontTx/>
              <a:buNone/>
            </a:pPr>
            <a:endParaRPr lang="en-US" baseline="0" dirty="0" smtClean="0"/>
          </a:p>
          <a:p>
            <a:pPr marL="0" indent="0">
              <a:buFontTx/>
              <a:buNone/>
            </a:pPr>
            <a:r>
              <a:rPr lang="en-US" baseline="0" dirty="0" smtClean="0"/>
              <a:t>They had sawed off this old guy’s skull on the wrong side. </a:t>
            </a:r>
          </a:p>
          <a:p>
            <a:pPr marL="0" indent="0">
              <a:buFontTx/>
              <a:buNone/>
            </a:pPr>
            <a:endParaRPr lang="en-US" baseline="0" dirty="0" smtClean="0"/>
          </a:p>
          <a:p>
            <a:pPr marL="0" indent="0">
              <a:buFontTx/>
              <a:buNone/>
            </a:pPr>
            <a:r>
              <a:rPr lang="en-US" baseline="0" dirty="0" smtClean="0"/>
              <a:t>He dies 2 weeks later.</a:t>
            </a:r>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30</a:t>
            </a:fld>
            <a:endParaRPr lang="en-US"/>
          </a:p>
        </p:txBody>
      </p:sp>
    </p:spTree>
    <p:extLst>
      <p:ext uri="{BB962C8B-B14F-4D97-AF65-F5344CB8AC3E}">
        <p14:creationId xmlns:p14="http://schemas.microsoft.com/office/powerpoint/2010/main" val="14941069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Framing the work as a learning problem:</a:t>
            </a:r>
          </a:p>
          <a:p>
            <a:endParaRPr lang="en-US" dirty="0" smtClean="0"/>
          </a:p>
          <a:p>
            <a:r>
              <a:rPr lang="en-US" dirty="0" smtClean="0"/>
              <a:t>Recognize that there is enormous uncertainty and enormous interdependence. We’ve never been here</a:t>
            </a:r>
            <a:r>
              <a:rPr lang="en-US" baseline="0" dirty="0" smtClean="0"/>
              <a:t> before. We don’t know what will happen.</a:t>
            </a:r>
            <a:r>
              <a:rPr lang="en-US" dirty="0" smtClean="0"/>
              <a:t> Recognize that we have to have everyone’s brains and voices in the game.</a:t>
            </a:r>
          </a:p>
          <a:p>
            <a:r>
              <a:rPr lang="en-US" dirty="0" smtClean="0"/>
              <a:t>“that creates the rationale for speaking up”</a:t>
            </a:r>
          </a:p>
          <a:p>
            <a:r>
              <a:rPr lang="en-US" dirty="0" smtClean="0"/>
              <a:t>  - these are Dr. Edmondson’s words. https://</a:t>
            </a:r>
            <a:r>
              <a:rPr lang="en-US" dirty="0" err="1" smtClean="0"/>
              <a:t>rework.withgoogle.com</a:t>
            </a:r>
            <a:r>
              <a:rPr lang="en-US" dirty="0" smtClean="0"/>
              <a:t>/guides/understanding-team-effectiveness/steps/foster-psychological-safety/</a:t>
            </a:r>
            <a:endParaRPr lang="en-US" dirty="0"/>
          </a:p>
        </p:txBody>
      </p:sp>
      <p:sp>
        <p:nvSpPr>
          <p:cNvPr id="4" name="Slide Number Placeholder 3"/>
          <p:cNvSpPr>
            <a:spLocks noGrp="1"/>
          </p:cNvSpPr>
          <p:nvPr>
            <p:ph type="sldNum" sz="quarter" idx="10"/>
          </p:nvPr>
        </p:nvSpPr>
        <p:spPr/>
        <p:txBody>
          <a:bodyPr/>
          <a:lstStyle/>
          <a:p>
            <a:fld id="{D2CD3DCB-C11D-8B47-8DB9-0C4F76ACD419}" type="slidenum">
              <a:rPr lang="en-US" smtClean="0"/>
              <a:t>33</a:t>
            </a:fld>
            <a:endParaRPr lang="en-US"/>
          </a:p>
        </p:txBody>
      </p:sp>
    </p:spTree>
    <p:extLst>
      <p:ext uri="{BB962C8B-B14F-4D97-AF65-F5344CB8AC3E}">
        <p14:creationId xmlns:p14="http://schemas.microsoft.com/office/powerpoint/2010/main" val="28953560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Greenfield” development is an anti-pattern, but it is so attractive to just build new things because</a:t>
            </a:r>
            <a:r>
              <a:rPr lang="en-US" baseline="0" dirty="0" smtClean="0"/>
              <a:t> you can keep the entire system in your head</a:t>
            </a:r>
            <a:endParaRPr lang="en-US" dirty="0" smtClean="0"/>
          </a:p>
          <a:p>
            <a:endParaRPr lang="en-US" dirty="0" smtClean="0"/>
          </a:p>
          <a:p>
            <a:r>
              <a:rPr lang="en-US" dirty="0" smtClean="0"/>
              <a:t>You learn so much by fixing broken things, especially things that others have built</a:t>
            </a:r>
          </a:p>
          <a:p>
            <a:endParaRPr lang="en-US" dirty="0" smtClean="0"/>
          </a:p>
          <a:p>
            <a:r>
              <a:rPr lang="en-US" dirty="0" smtClean="0"/>
              <a:t>Read</a:t>
            </a:r>
            <a:r>
              <a:rPr lang="en-US" baseline="0" dirty="0" smtClean="0"/>
              <a:t> lots of other peoples’ code, open source libraries, </a:t>
            </a:r>
            <a:r>
              <a:rPr lang="en-US" baseline="0" dirty="0" err="1" smtClean="0"/>
              <a:t>etc</a:t>
            </a:r>
            <a:endParaRPr lang="en-US" baseline="0" dirty="0" smtClean="0"/>
          </a:p>
          <a:p>
            <a:endParaRPr lang="en-US" baseline="0" dirty="0" smtClean="0"/>
          </a:p>
          <a:p>
            <a:r>
              <a:rPr lang="en-US" baseline="0" dirty="0" smtClean="0"/>
              <a:t>Develop a habit of going to the code for answers</a:t>
            </a:r>
          </a:p>
          <a:p>
            <a:endParaRPr lang="en-US" baseline="0" dirty="0" smtClean="0"/>
          </a:p>
          <a:p>
            <a:r>
              <a:rPr lang="en-US" baseline="0" dirty="0" smtClean="0"/>
              <a:t>Look out for the same few people fixing the broken things, especially if they’re the people who built the system</a:t>
            </a:r>
          </a:p>
          <a:p>
            <a:endParaRPr lang="en-US" baseline="0" dirty="0" smtClean="0"/>
          </a:p>
          <a:p>
            <a:r>
              <a:rPr lang="en-US" baseline="0" dirty="0" smtClean="0"/>
              <a:t>Jessica Kerr’s post: if you have one or two people who know the system intimately but everyone else is wary of it, that’s a huge bus problem</a:t>
            </a:r>
          </a:p>
          <a:p>
            <a:endParaRPr lang="en-US" baseline="0" dirty="0" smtClean="0"/>
          </a:p>
          <a:p>
            <a:r>
              <a:rPr lang="en-US" baseline="0" dirty="0" smtClean="0"/>
              <a:t>Organization must understand that to solve that bus problem, the other </a:t>
            </a:r>
            <a:r>
              <a:rPr lang="en-US" baseline="0" dirty="0" err="1" smtClean="0"/>
              <a:t>devs</a:t>
            </a:r>
            <a:r>
              <a:rPr lang="en-US" baseline="0" dirty="0" smtClean="0"/>
              <a:t> are going to be much, much, much slower when poking around in that system</a:t>
            </a:r>
          </a:p>
          <a:p>
            <a:endParaRPr lang="en-US" baseline="0" dirty="0" smtClean="0"/>
          </a:p>
          <a:p>
            <a:r>
              <a:rPr lang="en-US" baseline="0" dirty="0" smtClean="0"/>
              <a:t>But the only way to fix that is to trade off efficiency/productivity for learning. </a:t>
            </a:r>
          </a:p>
          <a:p>
            <a:endParaRPr lang="en-US" baseline="0" dirty="0" smtClean="0"/>
          </a:p>
          <a:p>
            <a:r>
              <a:rPr lang="en-US" baseline="0" dirty="0" smtClean="0"/>
              <a:t>This is just another example of Multiplier behavior in action.</a:t>
            </a:r>
          </a:p>
          <a:p>
            <a:endParaRPr lang="en-US" baseline="0" dirty="0" smtClean="0"/>
          </a:p>
          <a:p>
            <a:r>
              <a:rPr lang="en-US" baseline="0" dirty="0" smtClean="0"/>
              <a:t>In systems where one or two people know all the things, they can either just fix things – which is productive – or they can be multipliers and grow the collective intelligence of their teams by helping the other </a:t>
            </a:r>
            <a:r>
              <a:rPr lang="en-US" baseline="0" dirty="0" err="1" smtClean="0"/>
              <a:t>devs</a:t>
            </a:r>
            <a:r>
              <a:rPr lang="en-US" baseline="0" dirty="0" smtClean="0"/>
              <a:t> learn how to maintain the system</a:t>
            </a:r>
          </a:p>
          <a:p>
            <a:endParaRPr lang="en-US" baseline="0" dirty="0" smtClean="0"/>
          </a:p>
          <a:p>
            <a:endParaRPr lang="en-US" baseline="0" dirty="0" smtClean="0"/>
          </a:p>
          <a:p>
            <a:r>
              <a:rPr lang="en-US" baseline="0" dirty="0" smtClean="0"/>
              <a:t>When I look back on my career, some of my greatest mistakes were when I built green-field systems, not working harder to invite and teach other developers how to maintain them. I was a bus problem but I didn’t understand how big a problem that was.</a:t>
            </a:r>
          </a:p>
          <a:p>
            <a:endParaRPr lang="en-US" baseline="0" dirty="0" smtClean="0"/>
          </a:p>
          <a:p>
            <a:r>
              <a:rPr lang="en-US" baseline="0" dirty="0" smtClean="0"/>
              <a:t>I should’ve been doing the work of finding opportunities to have others contribute, help them contribute, help build confidence. In short, I should have invested energy in helping the team be able to maintain that software.</a:t>
            </a:r>
          </a:p>
          <a:p>
            <a:endParaRPr lang="en-US" baseline="0" dirty="0" smtClean="0"/>
          </a:p>
          <a:p>
            <a:r>
              <a:rPr lang="en-US" baseline="0" dirty="0" smtClean="0"/>
              <a:t>I once had a boss tell me: “you’re too big to fail”. This was right after the 2008 crash and that phrase was popular. Now, initially, I took that as a compliment. Like, I had made myself indispensable.</a:t>
            </a:r>
          </a:p>
          <a:p>
            <a:endParaRPr lang="en-US" baseline="0" dirty="0" smtClean="0"/>
          </a:p>
          <a:p>
            <a:r>
              <a:rPr lang="en-US" baseline="0" dirty="0" smtClean="0"/>
              <a:t>On reflecting, though, while it boosted my ego, that meant there was a lot of growth left on the table for the team.</a:t>
            </a:r>
          </a:p>
          <a:p>
            <a:endParaRPr lang="en-US" baseline="0" dirty="0" smtClean="0"/>
          </a:p>
          <a:p>
            <a:endParaRPr lang="en-US" baseline="0" dirty="0" smtClean="0"/>
          </a:p>
          <a:p>
            <a:r>
              <a:rPr lang="en-US" baseline="0" dirty="0" smtClean="0"/>
              <a:t>So: if you typically only do greenfield development, I strongly encourage you to find opportunities to work on other people’s software. Demand it from your managers. Or go find open source projects to contribute to.</a:t>
            </a:r>
          </a:p>
          <a:p>
            <a:endParaRPr lang="en-US" baseline="0" dirty="0" smtClean="0"/>
          </a:p>
          <a:p>
            <a:r>
              <a:rPr lang="en-US" baseline="0" dirty="0" smtClean="0"/>
              <a:t>If you’re a manager or a person who is a sole maintainer of a complex system, I strongly encourage you to find opportunities to bring other team members into your world. Be patient with them. Understand they have none of the context you have. Nothing will be easy for them! Don’t tell them it will be. Assure them that you know it’s hard but you also know you’re there to help and guide. Remember: you’re building your team’s collective intelligence by growing each individual up.</a:t>
            </a:r>
          </a:p>
        </p:txBody>
      </p:sp>
      <p:sp>
        <p:nvSpPr>
          <p:cNvPr id="4" name="Slide Number Placeholder 3"/>
          <p:cNvSpPr>
            <a:spLocks noGrp="1"/>
          </p:cNvSpPr>
          <p:nvPr>
            <p:ph type="sldNum" sz="quarter" idx="10"/>
          </p:nvPr>
        </p:nvSpPr>
        <p:spPr/>
        <p:txBody>
          <a:bodyPr/>
          <a:lstStyle/>
          <a:p>
            <a:fld id="{D2CD3DCB-C11D-8B47-8DB9-0C4F76ACD419}" type="slidenum">
              <a:rPr lang="en-US" smtClean="0"/>
              <a:t>53</a:t>
            </a:fld>
            <a:endParaRPr lang="en-US"/>
          </a:p>
        </p:txBody>
      </p:sp>
    </p:spTree>
    <p:extLst>
      <p:ext uri="{BB962C8B-B14F-4D97-AF65-F5344CB8AC3E}">
        <p14:creationId xmlns:p14="http://schemas.microsoft.com/office/powerpoint/2010/main" val="26034420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 going</a:t>
            </a:r>
            <a:r>
              <a:rPr lang="en-US" baseline="0" dirty="0" smtClean="0"/>
              <a:t> to tell you a story about a time when our public data platform went down and became inaccessible to the public</a:t>
            </a:r>
            <a:endParaRPr lang="en-US" dirty="0" smtClean="0"/>
          </a:p>
          <a:p>
            <a:endParaRPr lang="en-US" dirty="0" smtClean="0"/>
          </a:p>
          <a:p>
            <a:r>
              <a:rPr lang="en-US" dirty="0" smtClean="0"/>
              <a:t>AWS sends alert indicating the website is down</a:t>
            </a:r>
            <a:endParaRPr lang="en-US" dirty="0"/>
          </a:p>
        </p:txBody>
      </p:sp>
      <p:sp>
        <p:nvSpPr>
          <p:cNvPr id="4" name="Slide Number Placeholder 3"/>
          <p:cNvSpPr>
            <a:spLocks noGrp="1"/>
          </p:cNvSpPr>
          <p:nvPr>
            <p:ph type="sldNum" sz="quarter" idx="10"/>
          </p:nvPr>
        </p:nvSpPr>
        <p:spPr/>
        <p:txBody>
          <a:bodyPr/>
          <a:lstStyle/>
          <a:p>
            <a:fld id="{070472AE-E663-CA46-AB75-ECEC808C1654}" type="slidenum">
              <a:rPr lang="en-US" smtClean="0"/>
              <a:t>61</a:t>
            </a:fld>
            <a:endParaRPr lang="en-US"/>
          </a:p>
        </p:txBody>
      </p:sp>
    </p:spTree>
    <p:extLst>
      <p:ext uri="{BB962C8B-B14F-4D97-AF65-F5344CB8AC3E}">
        <p14:creationId xmlns:p14="http://schemas.microsoft.com/office/powerpoint/2010/main" val="1387530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Freeform 8"/>
          <p:cNvSpPr>
            <a:spLocks noChangeArrowheads="1"/>
          </p:cNvSpPr>
          <p:nvPr userDrawn="1"/>
        </p:nvSpPr>
        <p:spPr bwMode="auto">
          <a:xfrm>
            <a:off x="0" y="-3509"/>
            <a:ext cx="9152930" cy="5491759"/>
          </a:xfrm>
          <a:custGeom>
            <a:avLst/>
            <a:gdLst>
              <a:gd name="T0" fmla="*/ 0 w 13004800"/>
              <a:gd name="T1" fmla="*/ 0 h 7810500"/>
              <a:gd name="T2" fmla="*/ 13274121 w 13004800"/>
              <a:gd name="T3" fmla="*/ 0 h 7810500"/>
              <a:gd name="T4" fmla="*/ 13274121 w 13004800"/>
              <a:gd name="T5" fmla="*/ 6261100 h 7810500"/>
              <a:gd name="T6" fmla="*/ 0 w 13004800"/>
              <a:gd name="T7" fmla="*/ 7810500 h 7810500"/>
              <a:gd name="T8" fmla="*/ 0 w 13004800"/>
              <a:gd name="T9" fmla="*/ 0 h 7810500"/>
              <a:gd name="T10" fmla="*/ 0 60000 65536"/>
              <a:gd name="T11" fmla="*/ 0 60000 65536"/>
              <a:gd name="T12" fmla="*/ 0 60000 65536"/>
              <a:gd name="T13" fmla="*/ 0 60000 65536"/>
              <a:gd name="T14" fmla="*/ 0 60000 65536"/>
              <a:gd name="T15" fmla="*/ 0 w 13004800"/>
              <a:gd name="T16" fmla="*/ 0 h 7810500"/>
              <a:gd name="T17" fmla="*/ 13004800 w 13004800"/>
              <a:gd name="T18" fmla="*/ 7810500 h 7810500"/>
            </a:gdLst>
            <a:ahLst/>
            <a:cxnLst>
              <a:cxn ang="T10">
                <a:pos x="T0" y="T1"/>
              </a:cxn>
              <a:cxn ang="T11">
                <a:pos x="T2" y="T3"/>
              </a:cxn>
              <a:cxn ang="T12">
                <a:pos x="T4" y="T5"/>
              </a:cxn>
              <a:cxn ang="T13">
                <a:pos x="T6" y="T7"/>
              </a:cxn>
              <a:cxn ang="T14">
                <a:pos x="T8" y="T9"/>
              </a:cxn>
            </a:cxnLst>
            <a:rect l="T15" t="T16" r="T17" b="T18"/>
            <a:pathLst>
              <a:path w="13004800" h="7810500">
                <a:moveTo>
                  <a:pt x="0" y="0"/>
                </a:moveTo>
                <a:lnTo>
                  <a:pt x="13004800" y="0"/>
                </a:lnTo>
                <a:lnTo>
                  <a:pt x="13004800" y="6261100"/>
                </a:lnTo>
                <a:lnTo>
                  <a:pt x="0" y="781050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lIns="64281" tIns="32140" rIns="64281" bIns="32140"/>
          <a:lstStyle/>
          <a:p>
            <a:endParaRPr lang="en-US"/>
          </a:p>
        </p:txBody>
      </p:sp>
      <p:sp>
        <p:nvSpPr>
          <p:cNvPr id="8" name="Title 1"/>
          <p:cNvSpPr>
            <a:spLocks noGrp="1"/>
          </p:cNvSpPr>
          <p:nvPr>
            <p:ph type="title" hasCustomPrompt="1"/>
          </p:nvPr>
        </p:nvSpPr>
        <p:spPr>
          <a:xfrm>
            <a:off x="536222" y="1731245"/>
            <a:ext cx="8102635" cy="1956280"/>
          </a:xfrm>
          <a:prstGeom prst="rect">
            <a:avLst/>
          </a:prstGeom>
        </p:spPr>
        <p:txBody>
          <a:bodyPr vert="horz" lIns="64291" tIns="32146" rIns="64291" bIns="32146"/>
          <a:lstStyle>
            <a:lvl1pPr algn="l">
              <a:defRPr sz="4000" baseline="0">
                <a:solidFill>
                  <a:srgbClr val="FFFFFF"/>
                </a:solidFill>
                <a:latin typeface="Arial"/>
                <a:cs typeface="Arial"/>
              </a:defRPr>
            </a:lvl1pPr>
          </a:lstStyle>
          <a:p>
            <a:r>
              <a:rPr lang="en-US" dirty="0" smtClean="0"/>
              <a:t>Click to add presentation title</a:t>
            </a:r>
            <a:endParaRPr lang="en-US" dirty="0"/>
          </a:p>
        </p:txBody>
      </p:sp>
      <p:sp>
        <p:nvSpPr>
          <p:cNvPr id="9" name="Text Placeholder 22"/>
          <p:cNvSpPr>
            <a:spLocks noGrp="1"/>
          </p:cNvSpPr>
          <p:nvPr>
            <p:ph type="body" sz="quarter" idx="13"/>
          </p:nvPr>
        </p:nvSpPr>
        <p:spPr>
          <a:xfrm>
            <a:off x="536222" y="3695002"/>
            <a:ext cx="3200449" cy="342554"/>
          </a:xfrm>
          <a:prstGeom prst="rect">
            <a:avLst/>
          </a:prstGeom>
        </p:spPr>
        <p:txBody>
          <a:bodyPr vert="horz" lIns="64291" tIns="32146" rIns="64291" bIns="32146"/>
          <a:lstStyle>
            <a:lvl1pPr marL="0" marR="0" indent="0" algn="l" defTabSz="642915" rtl="0" eaLnBrk="1" fontAlgn="base" latinLnBrk="0" hangingPunct="1">
              <a:lnSpc>
                <a:spcPts val="1406"/>
              </a:lnSpc>
              <a:spcBef>
                <a:spcPts val="703"/>
              </a:spcBef>
              <a:spcAft>
                <a:spcPct val="0"/>
              </a:spcAft>
              <a:buClrTx/>
              <a:buSzPct val="171000"/>
              <a:buFont typeface="Gill Sans" charset="0"/>
              <a:buNone/>
              <a:tabLst/>
              <a:defRPr sz="1200" baseline="0">
                <a:solidFill>
                  <a:srgbClr val="FFFFFF"/>
                </a:solidFill>
                <a:latin typeface="Georgia"/>
                <a:cs typeface="Georgia"/>
              </a:defRPr>
            </a:lvl1pPr>
          </a:lstStyle>
          <a:p>
            <a:pPr lvl="0"/>
            <a:r>
              <a:rPr lang="en-US" smtClean="0"/>
              <a:t>Click to edit Master text styles</a:t>
            </a:r>
          </a:p>
        </p:txBody>
      </p:sp>
      <p:sp>
        <p:nvSpPr>
          <p:cNvPr id="10" name="Subtitle 2"/>
          <p:cNvSpPr>
            <a:spLocks noGrp="1"/>
          </p:cNvSpPr>
          <p:nvPr>
            <p:ph type="subTitle" idx="1" hasCustomPrompt="1"/>
          </p:nvPr>
        </p:nvSpPr>
        <p:spPr>
          <a:xfrm>
            <a:off x="536494" y="428119"/>
            <a:ext cx="6400354" cy="218800"/>
          </a:xfrm>
          <a:prstGeom prst="rect">
            <a:avLst/>
          </a:prstGeom>
        </p:spPr>
        <p:txBody>
          <a:bodyPr lIns="64284" tIns="32142" rIns="64284" bIns="32142">
            <a:spAutoFit/>
          </a:bodyPr>
          <a:lstStyle>
            <a:lvl1pPr marL="0" marR="0" indent="0" algn="l" defTabSz="642915" rtl="0" eaLnBrk="1" fontAlgn="base" latinLnBrk="0" hangingPunct="1">
              <a:lnSpc>
                <a:spcPct val="100000"/>
              </a:lnSpc>
              <a:spcBef>
                <a:spcPts val="2109"/>
              </a:spcBef>
              <a:spcAft>
                <a:spcPct val="0"/>
              </a:spcAft>
              <a:buClr>
                <a:schemeClr val="tx2"/>
              </a:buClr>
              <a:buSzPct val="100000"/>
              <a:buFont typeface="Wingdings" charset="2"/>
              <a:buNone/>
              <a:tabLst/>
              <a:defRPr sz="1000" b="1" cap="none" baseline="0">
                <a:solidFill>
                  <a:srgbClr val="FFFFFF"/>
                </a:solidFill>
                <a:latin typeface="Arial"/>
                <a:cs typeface="Arial"/>
              </a:defRPr>
            </a:lvl1pPr>
            <a:lvl2pPr marL="321424" indent="0" algn="ctr">
              <a:buNone/>
              <a:defRPr>
                <a:solidFill>
                  <a:schemeClr val="tx1">
                    <a:tint val="75000"/>
                  </a:schemeClr>
                </a:solidFill>
              </a:defRPr>
            </a:lvl2pPr>
            <a:lvl3pPr marL="642849" indent="0" algn="ctr">
              <a:buNone/>
              <a:defRPr>
                <a:solidFill>
                  <a:schemeClr val="tx1">
                    <a:tint val="75000"/>
                  </a:schemeClr>
                </a:solidFill>
              </a:defRPr>
            </a:lvl3pPr>
            <a:lvl4pPr marL="964274" indent="0" algn="ctr">
              <a:buNone/>
              <a:defRPr>
                <a:solidFill>
                  <a:schemeClr val="tx1">
                    <a:tint val="75000"/>
                  </a:schemeClr>
                </a:solidFill>
              </a:defRPr>
            </a:lvl4pPr>
            <a:lvl5pPr marL="1285697" indent="0" algn="ctr">
              <a:buNone/>
              <a:defRPr>
                <a:solidFill>
                  <a:schemeClr val="tx1">
                    <a:tint val="75000"/>
                  </a:schemeClr>
                </a:solidFill>
              </a:defRPr>
            </a:lvl5pPr>
            <a:lvl6pPr marL="1607123" indent="0" algn="ctr">
              <a:buNone/>
              <a:defRPr>
                <a:solidFill>
                  <a:schemeClr val="tx1">
                    <a:tint val="75000"/>
                  </a:schemeClr>
                </a:solidFill>
              </a:defRPr>
            </a:lvl6pPr>
            <a:lvl7pPr marL="1928546" indent="0" algn="ctr">
              <a:buNone/>
              <a:defRPr>
                <a:solidFill>
                  <a:schemeClr val="tx1">
                    <a:tint val="75000"/>
                  </a:schemeClr>
                </a:solidFill>
              </a:defRPr>
            </a:lvl7pPr>
            <a:lvl8pPr marL="2249971" indent="0" algn="ctr">
              <a:buNone/>
              <a:defRPr>
                <a:solidFill>
                  <a:schemeClr val="tx1">
                    <a:tint val="75000"/>
                  </a:schemeClr>
                </a:solidFill>
              </a:defRPr>
            </a:lvl8pPr>
            <a:lvl9pPr marL="2571396" indent="0" algn="ctr">
              <a:buNone/>
              <a:defRPr>
                <a:solidFill>
                  <a:schemeClr val="tx1">
                    <a:tint val="75000"/>
                  </a:schemeClr>
                </a:solidFill>
              </a:defRPr>
            </a:lvl9pPr>
          </a:lstStyle>
          <a:p>
            <a:r>
              <a:rPr lang="en-US" dirty="0" smtClean="0"/>
              <a:t>MONTH, DAY YEAR</a:t>
            </a:r>
          </a:p>
        </p:txBody>
      </p:sp>
    </p:spTree>
    <p:extLst>
      <p:ext uri="{BB962C8B-B14F-4D97-AF65-F5344CB8AC3E}">
        <p14:creationId xmlns:p14="http://schemas.microsoft.com/office/powerpoint/2010/main" val="30648518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hart with caption ">
    <p:spTree>
      <p:nvGrpSpPr>
        <p:cNvPr id="1" name=""/>
        <p:cNvGrpSpPr/>
        <p:nvPr/>
      </p:nvGrpSpPr>
      <p:grpSpPr>
        <a:xfrm>
          <a:off x="0" y="0"/>
          <a:ext cx="0" cy="0"/>
          <a:chOff x="0" y="0"/>
          <a:chExt cx="0" cy="0"/>
        </a:xfrm>
      </p:grpSpPr>
      <p:sp>
        <p:nvSpPr>
          <p:cNvPr id="12" name="Title Placeholder 1"/>
          <p:cNvSpPr>
            <a:spLocks noGrp="1"/>
          </p:cNvSpPr>
          <p:nvPr>
            <p:ph type="title" hasCustomPrompt="1"/>
          </p:nvPr>
        </p:nvSpPr>
        <p:spPr>
          <a:xfrm>
            <a:off x="553641" y="274637"/>
            <a:ext cx="8036720" cy="743347"/>
          </a:xfrm>
          <a:prstGeom prst="rect">
            <a:avLst/>
          </a:prstGeom>
        </p:spPr>
        <p:txBody>
          <a:bodyPr vert="horz" lIns="91440" tIns="45720" rIns="91440" bIns="45720" rtlCol="0" anchor="ctr">
            <a:normAutofit/>
          </a:bodyPr>
          <a:lstStyle/>
          <a:p>
            <a:r>
              <a:rPr lang="en-US" dirty="0" smtClean="0"/>
              <a:t>Click to add title</a:t>
            </a:r>
            <a:endParaRPr lang="en-US" dirty="0"/>
          </a:p>
        </p:txBody>
      </p:sp>
      <p:sp>
        <p:nvSpPr>
          <p:cNvPr id="13" name="Date Placeholder 3"/>
          <p:cNvSpPr>
            <a:spLocks noGrp="1"/>
          </p:cNvSpPr>
          <p:nvPr>
            <p:ph type="dt" sz="half" idx="2"/>
          </p:nvPr>
        </p:nvSpPr>
        <p:spPr>
          <a:xfrm>
            <a:off x="3124200" y="6173788"/>
            <a:ext cx="2133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6" name="Text Placeholder 3"/>
          <p:cNvSpPr>
            <a:spLocks noGrp="1"/>
          </p:cNvSpPr>
          <p:nvPr>
            <p:ph type="body" sz="half" idx="10" hasCustomPrompt="1"/>
          </p:nvPr>
        </p:nvSpPr>
        <p:spPr>
          <a:xfrm>
            <a:off x="5414523" y="1370100"/>
            <a:ext cx="3175841" cy="4060021"/>
          </a:xfrm>
          <a:prstGeom prst="rect">
            <a:avLst/>
          </a:prstGeom>
        </p:spPr>
        <p:txBody>
          <a:bodyPr>
            <a:normAutofit/>
          </a:bodyPr>
          <a:lstStyle>
            <a:lvl1pPr marL="0" indent="0">
              <a:lnSpc>
                <a:spcPts val="2200"/>
              </a:lnSpc>
              <a:spcBef>
                <a:spcPts val="1500"/>
              </a:spcBef>
              <a:buNone/>
              <a:defRPr sz="1600" baseline="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add descriptive text</a:t>
            </a:r>
          </a:p>
        </p:txBody>
      </p:sp>
      <p:sp>
        <p:nvSpPr>
          <p:cNvPr id="20" name="Content Placeholder 18"/>
          <p:cNvSpPr>
            <a:spLocks noGrp="1"/>
          </p:cNvSpPr>
          <p:nvPr>
            <p:ph sz="quarter" idx="11" hasCustomPrompt="1"/>
          </p:nvPr>
        </p:nvSpPr>
        <p:spPr>
          <a:xfrm>
            <a:off x="572256" y="1370099"/>
            <a:ext cx="4517885" cy="4060020"/>
          </a:xfrm>
        </p:spPr>
        <p:txBody>
          <a:bodyPr/>
          <a:lstStyle>
            <a:lvl1pPr marL="0" indent="0">
              <a:buNone/>
              <a:defRPr/>
            </a:lvl1pPr>
          </a:lstStyle>
          <a:p>
            <a:pPr lvl="0"/>
            <a:r>
              <a:rPr lang="en-US" dirty="0" smtClean="0"/>
              <a:t>Insert chart here</a:t>
            </a:r>
            <a:endParaRPr lang="en-US" dirty="0"/>
          </a:p>
        </p:txBody>
      </p:sp>
      <p:sp>
        <p:nvSpPr>
          <p:cNvPr id="7"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34415247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hart with title (1)">
    <p:spTree>
      <p:nvGrpSpPr>
        <p:cNvPr id="1" name=""/>
        <p:cNvGrpSpPr/>
        <p:nvPr/>
      </p:nvGrpSpPr>
      <p:grpSpPr>
        <a:xfrm>
          <a:off x="0" y="0"/>
          <a:ext cx="0" cy="0"/>
          <a:chOff x="0" y="0"/>
          <a:chExt cx="0" cy="0"/>
        </a:xfrm>
      </p:grpSpPr>
      <p:sp>
        <p:nvSpPr>
          <p:cNvPr id="11" name="Rectangle 10"/>
          <p:cNvSpPr/>
          <p:nvPr userDrawn="1"/>
        </p:nvSpPr>
        <p:spPr bwMode="auto">
          <a:xfrm>
            <a:off x="-16375" y="2"/>
            <a:ext cx="9144000" cy="6857998"/>
          </a:xfrm>
          <a:prstGeom prst="rect">
            <a:avLst/>
          </a:prstGeom>
          <a:solidFill>
            <a:schemeClr val="bg1"/>
          </a:solidFill>
          <a:ln w="25400" cap="flat" cmpd="sng" algn="ctr">
            <a:noFill/>
            <a:prstDash val="solid"/>
            <a:round/>
            <a:headEnd type="none" w="med" len="med"/>
            <a:tailEnd type="none" w="med" len="med"/>
          </a:ln>
          <a:effectLst/>
        </p:spPr>
        <p:txBody>
          <a:bodyPr vert="horz" wrap="square" lIns="64291" tIns="32146" rIns="64291" bIns="32146" numCol="1" rtlCol="0" anchor="t" anchorCtr="0" compatLnSpc="1">
            <a:prstTxWarp prst="textNoShape">
              <a:avLst/>
            </a:prstTxWarp>
          </a:bodyPr>
          <a:lstStyle/>
          <a:p>
            <a:pPr marL="0" marR="0" indent="0" algn="l" defTabSz="642915"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ヒラギノ角ゴ ProN W3" charset="-128"/>
              <a:cs typeface="ヒラギノ角ゴ ProN W3" charset="-128"/>
              <a:sym typeface="Arial" charset="0"/>
            </a:endParaRPr>
          </a:p>
        </p:txBody>
      </p:sp>
      <p:sp>
        <p:nvSpPr>
          <p:cNvPr id="18" name="Text Placeholder 5"/>
          <p:cNvSpPr>
            <a:spLocks noGrp="1"/>
          </p:cNvSpPr>
          <p:nvPr>
            <p:ph type="body" sz="quarter" idx="10" hasCustomPrompt="1"/>
          </p:nvPr>
        </p:nvSpPr>
        <p:spPr>
          <a:xfrm>
            <a:off x="443471" y="6112080"/>
            <a:ext cx="4233097" cy="528224"/>
          </a:xfrm>
        </p:spPr>
        <p:txBody>
          <a:bodyPr>
            <a:normAutofit/>
          </a:bodyPr>
          <a:lstStyle>
            <a:lvl1pPr marL="0" indent="0" algn="l">
              <a:buFontTx/>
              <a:buNone/>
              <a:defRPr sz="1200" i="1" baseline="0"/>
            </a:lvl1pPr>
            <a:lvl2pPr marL="457200" indent="0">
              <a:buFontTx/>
              <a:buNone/>
              <a:defRPr sz="1400"/>
            </a:lvl2pPr>
            <a:lvl3pPr marL="914400" indent="0">
              <a:buFontTx/>
              <a:buNone/>
              <a:defRPr sz="1400"/>
            </a:lvl3pPr>
          </a:lstStyle>
          <a:p>
            <a:r>
              <a:rPr lang="en-US" sz="1200" dirty="0" smtClean="0"/>
              <a:t>Source: Add source here</a:t>
            </a:r>
            <a:endParaRPr lang="en-US" sz="1200" dirty="0"/>
          </a:p>
        </p:txBody>
      </p:sp>
      <p:sp>
        <p:nvSpPr>
          <p:cNvPr id="19" name="Text Placeholder 3"/>
          <p:cNvSpPr>
            <a:spLocks noGrp="1"/>
          </p:cNvSpPr>
          <p:nvPr>
            <p:ph type="body" sz="half" idx="11" hasCustomPrompt="1"/>
          </p:nvPr>
        </p:nvSpPr>
        <p:spPr>
          <a:xfrm>
            <a:off x="5494465" y="564185"/>
            <a:ext cx="3175841" cy="705630"/>
          </a:xfrm>
          <a:prstGeom prst="rect">
            <a:avLst/>
          </a:prstGeom>
        </p:spPr>
        <p:txBody>
          <a:bodyPr>
            <a:normAutofit/>
          </a:bodyPr>
          <a:lstStyle>
            <a:lvl1pPr marL="0" indent="0" algn="r">
              <a:lnSpc>
                <a:spcPts val="2200"/>
              </a:lnSpc>
              <a:spcBef>
                <a:spcPts val="1500"/>
              </a:spcBef>
              <a:buNone/>
              <a:defRPr sz="1800" baseline="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Add chart title here</a:t>
            </a:r>
          </a:p>
        </p:txBody>
      </p:sp>
      <p:sp>
        <p:nvSpPr>
          <p:cNvPr id="5"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33676210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rt with title (2)">
    <p:spTree>
      <p:nvGrpSpPr>
        <p:cNvPr id="1" name=""/>
        <p:cNvGrpSpPr/>
        <p:nvPr/>
      </p:nvGrpSpPr>
      <p:grpSpPr>
        <a:xfrm>
          <a:off x="0" y="0"/>
          <a:ext cx="0" cy="0"/>
          <a:chOff x="0" y="0"/>
          <a:chExt cx="0" cy="0"/>
        </a:xfrm>
      </p:grpSpPr>
      <p:sp>
        <p:nvSpPr>
          <p:cNvPr id="11" name="Rectangle 10"/>
          <p:cNvSpPr/>
          <p:nvPr userDrawn="1"/>
        </p:nvSpPr>
        <p:spPr bwMode="auto">
          <a:xfrm>
            <a:off x="0" y="2"/>
            <a:ext cx="9144000" cy="6857998"/>
          </a:xfrm>
          <a:prstGeom prst="rect">
            <a:avLst/>
          </a:prstGeom>
          <a:solidFill>
            <a:schemeClr val="bg1"/>
          </a:solidFill>
          <a:ln w="25400" cap="flat" cmpd="sng" algn="ctr">
            <a:noFill/>
            <a:prstDash val="solid"/>
            <a:round/>
            <a:headEnd type="none" w="med" len="med"/>
            <a:tailEnd type="none" w="med" len="med"/>
          </a:ln>
          <a:effectLst/>
        </p:spPr>
        <p:txBody>
          <a:bodyPr vert="horz" wrap="square" lIns="64291" tIns="32146" rIns="64291" bIns="32146" numCol="1" rtlCol="0" anchor="t" anchorCtr="0" compatLnSpc="1">
            <a:prstTxWarp prst="textNoShape">
              <a:avLst/>
            </a:prstTxWarp>
          </a:bodyPr>
          <a:lstStyle/>
          <a:p>
            <a:pPr marL="0" marR="0" indent="0" algn="l" defTabSz="642915"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ヒラギノ角ゴ ProN W3" charset="-128"/>
              <a:cs typeface="ヒラギノ角ゴ ProN W3" charset="-128"/>
              <a:sym typeface="Arial" charset="0"/>
            </a:endParaRPr>
          </a:p>
        </p:txBody>
      </p:sp>
      <p:sp>
        <p:nvSpPr>
          <p:cNvPr id="17" name="Text Placeholder 5"/>
          <p:cNvSpPr>
            <a:spLocks noGrp="1"/>
          </p:cNvSpPr>
          <p:nvPr>
            <p:ph type="body" sz="quarter" idx="10" hasCustomPrompt="1"/>
          </p:nvPr>
        </p:nvSpPr>
        <p:spPr>
          <a:xfrm>
            <a:off x="4507471" y="6112080"/>
            <a:ext cx="4233097" cy="528224"/>
          </a:xfrm>
        </p:spPr>
        <p:txBody>
          <a:bodyPr>
            <a:normAutofit/>
          </a:bodyPr>
          <a:lstStyle>
            <a:lvl1pPr marL="0" indent="0" algn="r">
              <a:buFontTx/>
              <a:buNone/>
              <a:defRPr sz="1200" i="1" baseline="0"/>
            </a:lvl1pPr>
            <a:lvl2pPr marL="457200" indent="0">
              <a:buFontTx/>
              <a:buNone/>
              <a:defRPr sz="1400"/>
            </a:lvl2pPr>
            <a:lvl3pPr marL="914400" indent="0">
              <a:buFontTx/>
              <a:buNone/>
              <a:defRPr sz="1400"/>
            </a:lvl3pPr>
          </a:lstStyle>
          <a:p>
            <a:r>
              <a:rPr lang="en-US" sz="1200" dirty="0" smtClean="0"/>
              <a:t>Source: Add source here</a:t>
            </a:r>
            <a:endParaRPr lang="en-US" sz="1200" dirty="0"/>
          </a:p>
        </p:txBody>
      </p:sp>
      <p:sp>
        <p:nvSpPr>
          <p:cNvPr id="7" name="Text Placeholder 3"/>
          <p:cNvSpPr>
            <a:spLocks noGrp="1"/>
          </p:cNvSpPr>
          <p:nvPr>
            <p:ph type="body" sz="half" idx="11" hasCustomPrompt="1"/>
          </p:nvPr>
        </p:nvSpPr>
        <p:spPr>
          <a:xfrm>
            <a:off x="485021" y="564185"/>
            <a:ext cx="3175841" cy="705630"/>
          </a:xfrm>
          <a:prstGeom prst="rect">
            <a:avLst/>
          </a:prstGeom>
        </p:spPr>
        <p:txBody>
          <a:bodyPr>
            <a:normAutofit/>
          </a:bodyPr>
          <a:lstStyle>
            <a:lvl1pPr marL="0" indent="0">
              <a:lnSpc>
                <a:spcPts val="2200"/>
              </a:lnSpc>
              <a:spcBef>
                <a:spcPts val="1500"/>
              </a:spcBef>
              <a:buNone/>
              <a:defRPr sz="1800" baseline="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Add chart title here</a:t>
            </a:r>
          </a:p>
        </p:txBody>
      </p:sp>
    </p:spTree>
    <p:extLst>
      <p:ext uri="{BB962C8B-B14F-4D97-AF65-F5344CB8AC3E}">
        <p14:creationId xmlns:p14="http://schemas.microsoft.com/office/powerpoint/2010/main" val="41236801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hart with title (3)">
    <p:spTree>
      <p:nvGrpSpPr>
        <p:cNvPr id="1" name=""/>
        <p:cNvGrpSpPr/>
        <p:nvPr/>
      </p:nvGrpSpPr>
      <p:grpSpPr>
        <a:xfrm>
          <a:off x="0" y="0"/>
          <a:ext cx="0" cy="0"/>
          <a:chOff x="0" y="0"/>
          <a:chExt cx="0" cy="0"/>
        </a:xfrm>
      </p:grpSpPr>
      <p:sp>
        <p:nvSpPr>
          <p:cNvPr id="11" name="Rectangle 10"/>
          <p:cNvSpPr/>
          <p:nvPr userDrawn="1"/>
        </p:nvSpPr>
        <p:spPr bwMode="auto">
          <a:xfrm>
            <a:off x="0" y="2"/>
            <a:ext cx="9144000" cy="6857998"/>
          </a:xfrm>
          <a:prstGeom prst="rect">
            <a:avLst/>
          </a:prstGeom>
          <a:solidFill>
            <a:schemeClr val="bg1"/>
          </a:solidFill>
          <a:ln w="25400" cap="flat" cmpd="sng" algn="ctr">
            <a:noFill/>
            <a:prstDash val="solid"/>
            <a:round/>
            <a:headEnd type="none" w="med" len="med"/>
            <a:tailEnd type="none" w="med" len="med"/>
          </a:ln>
          <a:effectLst/>
        </p:spPr>
        <p:txBody>
          <a:bodyPr vert="horz" wrap="square" lIns="64291" tIns="32146" rIns="64291" bIns="32146" numCol="1" rtlCol="0" anchor="t" anchorCtr="0" compatLnSpc="1">
            <a:prstTxWarp prst="textNoShape">
              <a:avLst/>
            </a:prstTxWarp>
          </a:bodyPr>
          <a:lstStyle/>
          <a:p>
            <a:pPr marL="0" marR="0" indent="0" algn="l" defTabSz="642915"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ヒラギノ角ゴ ProN W3" charset="-128"/>
              <a:cs typeface="ヒラギノ角ゴ ProN W3" charset="-128"/>
              <a:sym typeface="Arial" charset="0"/>
            </a:endParaRPr>
          </a:p>
        </p:txBody>
      </p:sp>
      <p:sp>
        <p:nvSpPr>
          <p:cNvPr id="17" name="Text Placeholder 5"/>
          <p:cNvSpPr>
            <a:spLocks noGrp="1"/>
          </p:cNvSpPr>
          <p:nvPr>
            <p:ph type="body" sz="quarter" idx="10" hasCustomPrompt="1"/>
          </p:nvPr>
        </p:nvSpPr>
        <p:spPr>
          <a:xfrm>
            <a:off x="485021" y="6112080"/>
            <a:ext cx="5074757" cy="528224"/>
          </a:xfrm>
        </p:spPr>
        <p:txBody>
          <a:bodyPr>
            <a:normAutofit/>
          </a:bodyPr>
          <a:lstStyle>
            <a:lvl1pPr marL="0" indent="0" algn="l">
              <a:buFontTx/>
              <a:buNone/>
              <a:defRPr sz="1200" i="1" baseline="0"/>
            </a:lvl1pPr>
            <a:lvl2pPr marL="457200" indent="0">
              <a:buFontTx/>
              <a:buNone/>
              <a:defRPr sz="1400"/>
            </a:lvl2pPr>
            <a:lvl3pPr marL="914400" indent="0">
              <a:buFontTx/>
              <a:buNone/>
              <a:defRPr sz="1400"/>
            </a:lvl3pPr>
          </a:lstStyle>
          <a:p>
            <a:r>
              <a:rPr lang="en-US" sz="1200" dirty="0" smtClean="0"/>
              <a:t>Source: Add source here</a:t>
            </a:r>
            <a:endParaRPr lang="en-US" sz="1200" dirty="0"/>
          </a:p>
        </p:txBody>
      </p:sp>
      <p:sp>
        <p:nvSpPr>
          <p:cNvPr id="7" name="Text Placeholder 3"/>
          <p:cNvSpPr>
            <a:spLocks noGrp="1"/>
          </p:cNvSpPr>
          <p:nvPr>
            <p:ph type="body" sz="half" idx="11" hasCustomPrompt="1"/>
          </p:nvPr>
        </p:nvSpPr>
        <p:spPr>
          <a:xfrm>
            <a:off x="485021" y="517967"/>
            <a:ext cx="8150979" cy="528224"/>
          </a:xfrm>
          <a:prstGeom prst="rect">
            <a:avLst/>
          </a:prstGeom>
        </p:spPr>
        <p:txBody>
          <a:bodyPr>
            <a:normAutofit/>
          </a:bodyPr>
          <a:lstStyle>
            <a:lvl1pPr marL="0" indent="0">
              <a:lnSpc>
                <a:spcPts val="2200"/>
              </a:lnSpc>
              <a:spcBef>
                <a:spcPts val="1500"/>
              </a:spcBef>
              <a:buNone/>
              <a:defRPr sz="1800" baseline="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Add chart title here</a:t>
            </a:r>
          </a:p>
        </p:txBody>
      </p:sp>
      <p:sp>
        <p:nvSpPr>
          <p:cNvPr id="5"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41015292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Slide">
    <p:spTree>
      <p:nvGrpSpPr>
        <p:cNvPr id="1" name=""/>
        <p:cNvGrpSpPr/>
        <p:nvPr/>
      </p:nvGrpSpPr>
      <p:grpSpPr>
        <a:xfrm>
          <a:off x="0" y="0"/>
          <a:ext cx="0" cy="0"/>
          <a:chOff x="0" y="0"/>
          <a:chExt cx="0" cy="0"/>
        </a:xfrm>
      </p:grpSpPr>
      <p:sp>
        <p:nvSpPr>
          <p:cNvPr id="5" name="Rectangle 4"/>
          <p:cNvSpPr/>
          <p:nvPr userDrawn="1"/>
        </p:nvSpPr>
        <p:spPr bwMode="auto">
          <a:xfrm>
            <a:off x="0" y="0"/>
            <a:ext cx="9144000" cy="6858000"/>
          </a:xfrm>
          <a:prstGeom prst="rect">
            <a:avLst/>
          </a:prstGeom>
          <a:solidFill>
            <a:schemeClr val="bg1"/>
          </a:solidFill>
          <a:ln w="25400" cap="flat" cmpd="sng" algn="ctr">
            <a:noFill/>
            <a:prstDash val="solid"/>
            <a:round/>
            <a:headEnd type="none" w="med" len="med"/>
            <a:tailEnd type="none" w="med" len="med"/>
          </a:ln>
          <a:effectLst/>
        </p:spPr>
        <p:txBody>
          <a:bodyPr vert="horz" wrap="square" lIns="64291" tIns="32146" rIns="64291" bIns="32146" numCol="1" rtlCol="0" anchor="t" anchorCtr="0" compatLnSpc="1">
            <a:prstTxWarp prst="textNoShape">
              <a:avLst/>
            </a:prstTxWarp>
          </a:bodyPr>
          <a:lstStyle/>
          <a:p>
            <a:pPr marL="0" marR="0" indent="0" algn="l" defTabSz="642915"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ヒラギノ角ゴ ProN W3" charset="-128"/>
              <a:cs typeface="ヒラギノ角ゴ ProN W3" charset="-128"/>
              <a:sym typeface="Arial" charset="0"/>
            </a:endParaRPr>
          </a:p>
        </p:txBody>
      </p:sp>
      <p:sp>
        <p:nvSpPr>
          <p:cNvPr id="13" name="Subtitle 2"/>
          <p:cNvSpPr>
            <a:spLocks noGrp="1"/>
          </p:cNvSpPr>
          <p:nvPr>
            <p:ph type="subTitle" idx="1"/>
          </p:nvPr>
        </p:nvSpPr>
        <p:spPr>
          <a:xfrm>
            <a:off x="903109" y="2996623"/>
            <a:ext cx="7309555" cy="475281"/>
          </a:xfrm>
          <a:prstGeom prst="rect">
            <a:avLst/>
          </a:prstGeom>
        </p:spPr>
        <p:txBody>
          <a:bodyPr wrap="square" lIns="64284" tIns="32142" rIns="64284" bIns="32142">
            <a:spAutoFit/>
          </a:bodyPr>
          <a:lstStyle>
            <a:lvl1pPr marL="0" marR="0" indent="0" algn="l" defTabSz="642915" rtl="0" eaLnBrk="1" fontAlgn="base" latinLnBrk="0" hangingPunct="1">
              <a:lnSpc>
                <a:spcPct val="140000"/>
              </a:lnSpc>
              <a:spcBef>
                <a:spcPts val="2109"/>
              </a:spcBef>
              <a:spcAft>
                <a:spcPts val="1406"/>
              </a:spcAft>
              <a:buClr>
                <a:schemeClr val="tx2"/>
              </a:buClr>
              <a:buSzPct val="100000"/>
              <a:buFont typeface="Wingdings" charset="2"/>
              <a:buNone/>
              <a:tabLst/>
              <a:defRPr sz="2000" cap="none" baseline="0">
                <a:solidFill>
                  <a:srgbClr val="050606"/>
                </a:solidFill>
              </a:defRPr>
            </a:lvl1pPr>
            <a:lvl2pPr marL="321424" indent="0" algn="ctr">
              <a:buNone/>
              <a:defRPr>
                <a:solidFill>
                  <a:schemeClr val="tx1">
                    <a:tint val="75000"/>
                  </a:schemeClr>
                </a:solidFill>
              </a:defRPr>
            </a:lvl2pPr>
            <a:lvl3pPr marL="642849" indent="0" algn="ctr">
              <a:buNone/>
              <a:defRPr>
                <a:solidFill>
                  <a:schemeClr val="tx1">
                    <a:tint val="75000"/>
                  </a:schemeClr>
                </a:solidFill>
              </a:defRPr>
            </a:lvl3pPr>
            <a:lvl4pPr marL="964274" indent="0" algn="ctr">
              <a:buNone/>
              <a:defRPr>
                <a:solidFill>
                  <a:schemeClr val="tx1">
                    <a:tint val="75000"/>
                  </a:schemeClr>
                </a:solidFill>
              </a:defRPr>
            </a:lvl4pPr>
            <a:lvl5pPr marL="1285697" indent="0" algn="ctr">
              <a:buNone/>
              <a:defRPr>
                <a:solidFill>
                  <a:schemeClr val="tx1">
                    <a:tint val="75000"/>
                  </a:schemeClr>
                </a:solidFill>
              </a:defRPr>
            </a:lvl5pPr>
            <a:lvl6pPr marL="1607123" indent="0" algn="ctr">
              <a:buNone/>
              <a:defRPr>
                <a:solidFill>
                  <a:schemeClr val="tx1">
                    <a:tint val="75000"/>
                  </a:schemeClr>
                </a:solidFill>
              </a:defRPr>
            </a:lvl6pPr>
            <a:lvl7pPr marL="1928546" indent="0" algn="ctr">
              <a:buNone/>
              <a:defRPr>
                <a:solidFill>
                  <a:schemeClr val="tx1">
                    <a:tint val="75000"/>
                  </a:schemeClr>
                </a:solidFill>
              </a:defRPr>
            </a:lvl7pPr>
            <a:lvl8pPr marL="2249971" indent="0" algn="ctr">
              <a:buNone/>
              <a:defRPr>
                <a:solidFill>
                  <a:schemeClr val="tx1">
                    <a:tint val="75000"/>
                  </a:schemeClr>
                </a:solidFill>
              </a:defRPr>
            </a:lvl8pPr>
            <a:lvl9pPr marL="2571396" indent="0" algn="ctr">
              <a:buNone/>
              <a:defRPr>
                <a:solidFill>
                  <a:schemeClr val="tx1">
                    <a:tint val="75000"/>
                  </a:schemeClr>
                </a:solidFill>
              </a:defRPr>
            </a:lvl9pPr>
          </a:lstStyle>
          <a:p>
            <a:pPr eaLnBrk="1" hangingPunct="1">
              <a:lnSpc>
                <a:spcPct val="140000"/>
              </a:lnSpc>
              <a:spcAft>
                <a:spcPts val="2000"/>
              </a:spcAft>
              <a:defRPr/>
            </a:pPr>
            <a:r>
              <a:rPr lang="en-US" smtClean="0"/>
              <a:t>Click to edit Master subtitle style</a:t>
            </a:r>
            <a:endParaRPr lang="en-US" dirty="0" smtClean="0"/>
          </a:p>
        </p:txBody>
      </p:sp>
      <p:sp>
        <p:nvSpPr>
          <p:cNvPr id="14" name="Title 1"/>
          <p:cNvSpPr>
            <a:spLocks noGrp="1"/>
          </p:cNvSpPr>
          <p:nvPr>
            <p:ph type="ctrTitle"/>
          </p:nvPr>
        </p:nvSpPr>
        <p:spPr>
          <a:xfrm>
            <a:off x="903110" y="2383034"/>
            <a:ext cx="7309554" cy="613589"/>
          </a:xfrm>
          <a:prstGeom prst="rect">
            <a:avLst/>
          </a:prstGeom>
        </p:spPr>
        <p:txBody>
          <a:bodyPr lIns="64284" tIns="32142" rIns="64284" bIns="32142"/>
          <a:lstStyle>
            <a:lvl1pPr algn="l">
              <a:defRPr sz="2800" baseline="0">
                <a:solidFill>
                  <a:srgbClr val="3FAE2A"/>
                </a:solidFill>
              </a:defRPr>
            </a:lvl1pPr>
          </a:lstStyle>
          <a:p>
            <a:r>
              <a:rPr lang="en-US" smtClean="0"/>
              <a:t>Click to edit Master title style</a:t>
            </a:r>
            <a:endParaRPr lang="en-US" dirty="0"/>
          </a:p>
        </p:txBody>
      </p:sp>
      <p:sp>
        <p:nvSpPr>
          <p:cNvPr id="15" name="Date Placeholder 3"/>
          <p:cNvSpPr>
            <a:spLocks noGrp="1"/>
          </p:cNvSpPr>
          <p:nvPr>
            <p:ph type="dt" sz="half" idx="2"/>
          </p:nvPr>
        </p:nvSpPr>
        <p:spPr>
          <a:xfrm>
            <a:off x="3124200" y="6173788"/>
            <a:ext cx="2133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8"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27891562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_Draft">
    <p:spTree>
      <p:nvGrpSpPr>
        <p:cNvPr id="1" name=""/>
        <p:cNvGrpSpPr/>
        <p:nvPr/>
      </p:nvGrpSpPr>
      <p:grpSpPr>
        <a:xfrm>
          <a:off x="0" y="0"/>
          <a:ext cx="0" cy="0"/>
          <a:chOff x="0" y="0"/>
          <a:chExt cx="0" cy="0"/>
        </a:xfrm>
      </p:grpSpPr>
      <p:sp>
        <p:nvSpPr>
          <p:cNvPr id="7" name="Freeform 8"/>
          <p:cNvSpPr>
            <a:spLocks noChangeArrowheads="1"/>
          </p:cNvSpPr>
          <p:nvPr userDrawn="1"/>
        </p:nvSpPr>
        <p:spPr bwMode="auto">
          <a:xfrm>
            <a:off x="0" y="-3509"/>
            <a:ext cx="9152930" cy="5491759"/>
          </a:xfrm>
          <a:custGeom>
            <a:avLst/>
            <a:gdLst>
              <a:gd name="T0" fmla="*/ 0 w 13004800"/>
              <a:gd name="T1" fmla="*/ 0 h 7810500"/>
              <a:gd name="T2" fmla="*/ 13274121 w 13004800"/>
              <a:gd name="T3" fmla="*/ 0 h 7810500"/>
              <a:gd name="T4" fmla="*/ 13274121 w 13004800"/>
              <a:gd name="T5" fmla="*/ 6261100 h 7810500"/>
              <a:gd name="T6" fmla="*/ 0 w 13004800"/>
              <a:gd name="T7" fmla="*/ 7810500 h 7810500"/>
              <a:gd name="T8" fmla="*/ 0 w 13004800"/>
              <a:gd name="T9" fmla="*/ 0 h 7810500"/>
              <a:gd name="T10" fmla="*/ 0 60000 65536"/>
              <a:gd name="T11" fmla="*/ 0 60000 65536"/>
              <a:gd name="T12" fmla="*/ 0 60000 65536"/>
              <a:gd name="T13" fmla="*/ 0 60000 65536"/>
              <a:gd name="T14" fmla="*/ 0 60000 65536"/>
              <a:gd name="T15" fmla="*/ 0 w 13004800"/>
              <a:gd name="T16" fmla="*/ 0 h 7810500"/>
              <a:gd name="T17" fmla="*/ 13004800 w 13004800"/>
              <a:gd name="T18" fmla="*/ 7810500 h 7810500"/>
            </a:gdLst>
            <a:ahLst/>
            <a:cxnLst>
              <a:cxn ang="T10">
                <a:pos x="T0" y="T1"/>
              </a:cxn>
              <a:cxn ang="T11">
                <a:pos x="T2" y="T3"/>
              </a:cxn>
              <a:cxn ang="T12">
                <a:pos x="T4" y="T5"/>
              </a:cxn>
              <a:cxn ang="T13">
                <a:pos x="T6" y="T7"/>
              </a:cxn>
              <a:cxn ang="T14">
                <a:pos x="T8" y="T9"/>
              </a:cxn>
            </a:cxnLst>
            <a:rect l="T15" t="T16" r="T17" b="T18"/>
            <a:pathLst>
              <a:path w="13004800" h="7810500">
                <a:moveTo>
                  <a:pt x="0" y="0"/>
                </a:moveTo>
                <a:lnTo>
                  <a:pt x="13004800" y="0"/>
                </a:lnTo>
                <a:lnTo>
                  <a:pt x="13004800" y="6261100"/>
                </a:lnTo>
                <a:lnTo>
                  <a:pt x="0" y="781050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lIns="64281" tIns="32140" rIns="64281" bIns="32140"/>
          <a:lstStyle/>
          <a:p>
            <a:endParaRPr lang="en-US"/>
          </a:p>
        </p:txBody>
      </p:sp>
      <p:sp>
        <p:nvSpPr>
          <p:cNvPr id="8" name="Title 1"/>
          <p:cNvSpPr>
            <a:spLocks noGrp="1"/>
          </p:cNvSpPr>
          <p:nvPr>
            <p:ph type="title" hasCustomPrompt="1"/>
          </p:nvPr>
        </p:nvSpPr>
        <p:spPr>
          <a:xfrm>
            <a:off x="536222" y="1731245"/>
            <a:ext cx="8102635" cy="1956280"/>
          </a:xfrm>
          <a:prstGeom prst="rect">
            <a:avLst/>
          </a:prstGeom>
        </p:spPr>
        <p:txBody>
          <a:bodyPr vert="horz" lIns="64291" tIns="32146" rIns="64291" bIns="32146"/>
          <a:lstStyle>
            <a:lvl1pPr algn="l">
              <a:defRPr sz="4000" baseline="0">
                <a:solidFill>
                  <a:srgbClr val="FFFFFF"/>
                </a:solidFill>
                <a:latin typeface="Arial"/>
                <a:cs typeface="Arial"/>
              </a:defRPr>
            </a:lvl1pPr>
          </a:lstStyle>
          <a:p>
            <a:r>
              <a:rPr lang="en-US" dirty="0" smtClean="0"/>
              <a:t>Click to add presentation title</a:t>
            </a:r>
            <a:endParaRPr lang="en-US" dirty="0"/>
          </a:p>
        </p:txBody>
      </p:sp>
      <p:sp>
        <p:nvSpPr>
          <p:cNvPr id="9" name="Text Placeholder 22"/>
          <p:cNvSpPr>
            <a:spLocks noGrp="1"/>
          </p:cNvSpPr>
          <p:nvPr>
            <p:ph type="body" sz="quarter" idx="13"/>
          </p:nvPr>
        </p:nvSpPr>
        <p:spPr>
          <a:xfrm>
            <a:off x="536222" y="3695002"/>
            <a:ext cx="3200449" cy="342554"/>
          </a:xfrm>
          <a:prstGeom prst="rect">
            <a:avLst/>
          </a:prstGeom>
        </p:spPr>
        <p:txBody>
          <a:bodyPr vert="horz" lIns="64291" tIns="32146" rIns="64291" bIns="32146"/>
          <a:lstStyle>
            <a:lvl1pPr marL="0" marR="0" indent="0" algn="l" defTabSz="642915" rtl="0" eaLnBrk="1" fontAlgn="base" latinLnBrk="0" hangingPunct="1">
              <a:lnSpc>
                <a:spcPts val="1406"/>
              </a:lnSpc>
              <a:spcBef>
                <a:spcPts val="703"/>
              </a:spcBef>
              <a:spcAft>
                <a:spcPct val="0"/>
              </a:spcAft>
              <a:buClrTx/>
              <a:buSzPct val="171000"/>
              <a:buFont typeface="Gill Sans" charset="0"/>
              <a:buNone/>
              <a:tabLst/>
              <a:defRPr sz="1200" baseline="0">
                <a:solidFill>
                  <a:srgbClr val="FFFFFF"/>
                </a:solidFill>
                <a:latin typeface="Georgia"/>
                <a:cs typeface="Georgia"/>
              </a:defRPr>
            </a:lvl1pPr>
          </a:lstStyle>
          <a:p>
            <a:pPr lvl="0"/>
            <a:r>
              <a:rPr lang="en-US" smtClean="0"/>
              <a:t>Click to edit Master text styles</a:t>
            </a:r>
          </a:p>
        </p:txBody>
      </p:sp>
      <p:sp>
        <p:nvSpPr>
          <p:cNvPr id="10" name="Subtitle 2"/>
          <p:cNvSpPr>
            <a:spLocks noGrp="1"/>
          </p:cNvSpPr>
          <p:nvPr>
            <p:ph type="subTitle" idx="1" hasCustomPrompt="1"/>
          </p:nvPr>
        </p:nvSpPr>
        <p:spPr>
          <a:xfrm>
            <a:off x="536494" y="428119"/>
            <a:ext cx="6400354" cy="218800"/>
          </a:xfrm>
          <a:prstGeom prst="rect">
            <a:avLst/>
          </a:prstGeom>
        </p:spPr>
        <p:txBody>
          <a:bodyPr lIns="64284" tIns="32142" rIns="64284" bIns="32142">
            <a:spAutoFit/>
          </a:bodyPr>
          <a:lstStyle>
            <a:lvl1pPr marL="0" marR="0" indent="0" algn="l" defTabSz="642915" rtl="0" eaLnBrk="1" fontAlgn="base" latinLnBrk="0" hangingPunct="1">
              <a:lnSpc>
                <a:spcPct val="100000"/>
              </a:lnSpc>
              <a:spcBef>
                <a:spcPts val="2109"/>
              </a:spcBef>
              <a:spcAft>
                <a:spcPct val="0"/>
              </a:spcAft>
              <a:buClr>
                <a:schemeClr val="tx2"/>
              </a:buClr>
              <a:buSzPct val="100000"/>
              <a:buFont typeface="Wingdings" charset="2"/>
              <a:buNone/>
              <a:tabLst/>
              <a:defRPr sz="1000" b="1" cap="none" baseline="0">
                <a:solidFill>
                  <a:srgbClr val="FFFFFF"/>
                </a:solidFill>
                <a:latin typeface="Arial"/>
                <a:cs typeface="Arial"/>
              </a:defRPr>
            </a:lvl1pPr>
            <a:lvl2pPr marL="321424" indent="0" algn="ctr">
              <a:buNone/>
              <a:defRPr>
                <a:solidFill>
                  <a:schemeClr val="tx1">
                    <a:tint val="75000"/>
                  </a:schemeClr>
                </a:solidFill>
              </a:defRPr>
            </a:lvl2pPr>
            <a:lvl3pPr marL="642849" indent="0" algn="ctr">
              <a:buNone/>
              <a:defRPr>
                <a:solidFill>
                  <a:schemeClr val="tx1">
                    <a:tint val="75000"/>
                  </a:schemeClr>
                </a:solidFill>
              </a:defRPr>
            </a:lvl3pPr>
            <a:lvl4pPr marL="964274" indent="0" algn="ctr">
              <a:buNone/>
              <a:defRPr>
                <a:solidFill>
                  <a:schemeClr val="tx1">
                    <a:tint val="75000"/>
                  </a:schemeClr>
                </a:solidFill>
              </a:defRPr>
            </a:lvl4pPr>
            <a:lvl5pPr marL="1285697" indent="0" algn="ctr">
              <a:buNone/>
              <a:defRPr>
                <a:solidFill>
                  <a:schemeClr val="tx1">
                    <a:tint val="75000"/>
                  </a:schemeClr>
                </a:solidFill>
              </a:defRPr>
            </a:lvl5pPr>
            <a:lvl6pPr marL="1607123" indent="0" algn="ctr">
              <a:buNone/>
              <a:defRPr>
                <a:solidFill>
                  <a:schemeClr val="tx1">
                    <a:tint val="75000"/>
                  </a:schemeClr>
                </a:solidFill>
              </a:defRPr>
            </a:lvl6pPr>
            <a:lvl7pPr marL="1928546" indent="0" algn="ctr">
              <a:buNone/>
              <a:defRPr>
                <a:solidFill>
                  <a:schemeClr val="tx1">
                    <a:tint val="75000"/>
                  </a:schemeClr>
                </a:solidFill>
              </a:defRPr>
            </a:lvl7pPr>
            <a:lvl8pPr marL="2249971" indent="0" algn="ctr">
              <a:buNone/>
              <a:defRPr>
                <a:solidFill>
                  <a:schemeClr val="tx1">
                    <a:tint val="75000"/>
                  </a:schemeClr>
                </a:solidFill>
              </a:defRPr>
            </a:lvl8pPr>
            <a:lvl9pPr marL="2571396" indent="0" algn="ctr">
              <a:buNone/>
              <a:defRPr>
                <a:solidFill>
                  <a:schemeClr val="tx1">
                    <a:tint val="75000"/>
                  </a:schemeClr>
                </a:solidFill>
              </a:defRPr>
            </a:lvl9pPr>
          </a:lstStyle>
          <a:p>
            <a:r>
              <a:rPr lang="en-US" dirty="0" smtClean="0"/>
              <a:t>MONTH, DAY YEAR</a:t>
            </a:r>
          </a:p>
        </p:txBody>
      </p:sp>
      <p:sp>
        <p:nvSpPr>
          <p:cNvPr id="2" name="TextBox 1"/>
          <p:cNvSpPr txBox="1"/>
          <p:nvPr userDrawn="1"/>
        </p:nvSpPr>
        <p:spPr>
          <a:xfrm rot="717706">
            <a:off x="6622504" y="5425274"/>
            <a:ext cx="1889148" cy="800219"/>
          </a:xfrm>
          <a:prstGeom prst="rect">
            <a:avLst/>
          </a:prstGeom>
          <a:noFill/>
        </p:spPr>
        <p:txBody>
          <a:bodyPr wrap="square" rtlCol="0">
            <a:spAutoFit/>
          </a:bodyPr>
          <a:lstStyle/>
          <a:p>
            <a:pPr algn="ctr"/>
            <a:r>
              <a:rPr lang="en-US" b="1" i="0" dirty="0" smtClean="0">
                <a:latin typeface="Arial"/>
                <a:cs typeface="Arial"/>
              </a:rPr>
              <a:t>DRAFT</a:t>
            </a:r>
          </a:p>
          <a:p>
            <a:pPr algn="ctr"/>
            <a:r>
              <a:rPr lang="en-US" sz="1400" b="0" i="0" dirty="0" smtClean="0">
                <a:latin typeface="Arial"/>
                <a:cs typeface="Arial"/>
              </a:rPr>
              <a:t>3/8/2013</a:t>
            </a:r>
          </a:p>
          <a:p>
            <a:pPr algn="ctr"/>
            <a:r>
              <a:rPr lang="en-US" sz="1400" b="0" i="0" dirty="0" smtClean="0">
                <a:latin typeface="Arial"/>
                <a:cs typeface="Arial"/>
              </a:rPr>
              <a:t>4:00 pm</a:t>
            </a:r>
            <a:endParaRPr lang="en-US" sz="1400" b="0" i="0" dirty="0">
              <a:latin typeface="Arial"/>
              <a:cs typeface="Arial"/>
            </a:endParaRPr>
          </a:p>
        </p:txBody>
      </p:sp>
      <p:sp>
        <p:nvSpPr>
          <p:cNvPr id="3" name="Rectangle 2"/>
          <p:cNvSpPr/>
          <p:nvPr userDrawn="1"/>
        </p:nvSpPr>
        <p:spPr>
          <a:xfrm rot="717706">
            <a:off x="6895383" y="5290121"/>
            <a:ext cx="1395870" cy="1070620"/>
          </a:xfrm>
          <a:prstGeom prst="rect">
            <a:avLst/>
          </a:prstGeom>
          <a:noFill/>
          <a:ln w="3175" cmpd="sng"/>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6228903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_External (not for discussion)">
    <p:spTree>
      <p:nvGrpSpPr>
        <p:cNvPr id="1" name=""/>
        <p:cNvGrpSpPr/>
        <p:nvPr/>
      </p:nvGrpSpPr>
      <p:grpSpPr>
        <a:xfrm>
          <a:off x="0" y="0"/>
          <a:ext cx="0" cy="0"/>
          <a:chOff x="0" y="0"/>
          <a:chExt cx="0" cy="0"/>
        </a:xfrm>
      </p:grpSpPr>
      <p:sp>
        <p:nvSpPr>
          <p:cNvPr id="7" name="Freeform 8"/>
          <p:cNvSpPr>
            <a:spLocks noChangeArrowheads="1"/>
          </p:cNvSpPr>
          <p:nvPr userDrawn="1"/>
        </p:nvSpPr>
        <p:spPr bwMode="auto">
          <a:xfrm>
            <a:off x="0" y="-3509"/>
            <a:ext cx="9152930" cy="5491759"/>
          </a:xfrm>
          <a:custGeom>
            <a:avLst/>
            <a:gdLst>
              <a:gd name="T0" fmla="*/ 0 w 13004800"/>
              <a:gd name="T1" fmla="*/ 0 h 7810500"/>
              <a:gd name="T2" fmla="*/ 13274121 w 13004800"/>
              <a:gd name="T3" fmla="*/ 0 h 7810500"/>
              <a:gd name="T4" fmla="*/ 13274121 w 13004800"/>
              <a:gd name="T5" fmla="*/ 6261100 h 7810500"/>
              <a:gd name="T6" fmla="*/ 0 w 13004800"/>
              <a:gd name="T7" fmla="*/ 7810500 h 7810500"/>
              <a:gd name="T8" fmla="*/ 0 w 13004800"/>
              <a:gd name="T9" fmla="*/ 0 h 7810500"/>
              <a:gd name="T10" fmla="*/ 0 60000 65536"/>
              <a:gd name="T11" fmla="*/ 0 60000 65536"/>
              <a:gd name="T12" fmla="*/ 0 60000 65536"/>
              <a:gd name="T13" fmla="*/ 0 60000 65536"/>
              <a:gd name="T14" fmla="*/ 0 60000 65536"/>
              <a:gd name="T15" fmla="*/ 0 w 13004800"/>
              <a:gd name="T16" fmla="*/ 0 h 7810500"/>
              <a:gd name="T17" fmla="*/ 13004800 w 13004800"/>
              <a:gd name="T18" fmla="*/ 7810500 h 7810500"/>
            </a:gdLst>
            <a:ahLst/>
            <a:cxnLst>
              <a:cxn ang="T10">
                <a:pos x="T0" y="T1"/>
              </a:cxn>
              <a:cxn ang="T11">
                <a:pos x="T2" y="T3"/>
              </a:cxn>
              <a:cxn ang="T12">
                <a:pos x="T4" y="T5"/>
              </a:cxn>
              <a:cxn ang="T13">
                <a:pos x="T6" y="T7"/>
              </a:cxn>
              <a:cxn ang="T14">
                <a:pos x="T8" y="T9"/>
              </a:cxn>
            </a:cxnLst>
            <a:rect l="T15" t="T16" r="T17" b="T18"/>
            <a:pathLst>
              <a:path w="13004800" h="7810500">
                <a:moveTo>
                  <a:pt x="0" y="0"/>
                </a:moveTo>
                <a:lnTo>
                  <a:pt x="13004800" y="0"/>
                </a:lnTo>
                <a:lnTo>
                  <a:pt x="13004800" y="6261100"/>
                </a:lnTo>
                <a:lnTo>
                  <a:pt x="0" y="781050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lIns="64281" tIns="32140" rIns="64281" bIns="32140"/>
          <a:lstStyle/>
          <a:p>
            <a:endParaRPr lang="en-US"/>
          </a:p>
        </p:txBody>
      </p:sp>
      <p:sp>
        <p:nvSpPr>
          <p:cNvPr id="8" name="Title 1"/>
          <p:cNvSpPr>
            <a:spLocks noGrp="1"/>
          </p:cNvSpPr>
          <p:nvPr>
            <p:ph type="title" hasCustomPrompt="1"/>
          </p:nvPr>
        </p:nvSpPr>
        <p:spPr>
          <a:xfrm>
            <a:off x="536222" y="1731245"/>
            <a:ext cx="8102635" cy="1956280"/>
          </a:xfrm>
          <a:prstGeom prst="rect">
            <a:avLst/>
          </a:prstGeom>
        </p:spPr>
        <p:txBody>
          <a:bodyPr vert="horz" lIns="64291" tIns="32146" rIns="64291" bIns="32146"/>
          <a:lstStyle>
            <a:lvl1pPr algn="l">
              <a:defRPr sz="4000" baseline="0">
                <a:solidFill>
                  <a:srgbClr val="FFFFFF"/>
                </a:solidFill>
                <a:latin typeface="Arial"/>
                <a:cs typeface="Arial"/>
              </a:defRPr>
            </a:lvl1pPr>
          </a:lstStyle>
          <a:p>
            <a:r>
              <a:rPr lang="en-US" dirty="0" smtClean="0"/>
              <a:t>Click to add presentation title</a:t>
            </a:r>
            <a:endParaRPr lang="en-US" dirty="0"/>
          </a:p>
        </p:txBody>
      </p:sp>
      <p:sp>
        <p:nvSpPr>
          <p:cNvPr id="9" name="Text Placeholder 22"/>
          <p:cNvSpPr>
            <a:spLocks noGrp="1"/>
          </p:cNvSpPr>
          <p:nvPr>
            <p:ph type="body" sz="quarter" idx="13"/>
          </p:nvPr>
        </p:nvSpPr>
        <p:spPr>
          <a:xfrm>
            <a:off x="536222" y="3695002"/>
            <a:ext cx="3200449" cy="342554"/>
          </a:xfrm>
          <a:prstGeom prst="rect">
            <a:avLst/>
          </a:prstGeom>
        </p:spPr>
        <p:txBody>
          <a:bodyPr vert="horz" lIns="64291" tIns="32146" rIns="64291" bIns="32146"/>
          <a:lstStyle>
            <a:lvl1pPr marL="0" marR="0" indent="0" algn="l" defTabSz="642915" rtl="0" eaLnBrk="1" fontAlgn="base" latinLnBrk="0" hangingPunct="1">
              <a:lnSpc>
                <a:spcPts val="1406"/>
              </a:lnSpc>
              <a:spcBef>
                <a:spcPts val="703"/>
              </a:spcBef>
              <a:spcAft>
                <a:spcPct val="0"/>
              </a:spcAft>
              <a:buClrTx/>
              <a:buSzPct val="171000"/>
              <a:buFont typeface="Gill Sans" charset="0"/>
              <a:buNone/>
              <a:tabLst/>
              <a:defRPr sz="1200" baseline="0">
                <a:solidFill>
                  <a:srgbClr val="FFFFFF"/>
                </a:solidFill>
                <a:latin typeface="Georgia"/>
                <a:cs typeface="Georgia"/>
              </a:defRPr>
            </a:lvl1pPr>
          </a:lstStyle>
          <a:p>
            <a:pPr lvl="0"/>
            <a:r>
              <a:rPr lang="en-US" smtClean="0"/>
              <a:t>Click to edit Master text styles</a:t>
            </a:r>
          </a:p>
        </p:txBody>
      </p:sp>
      <p:sp>
        <p:nvSpPr>
          <p:cNvPr id="10" name="Subtitle 2"/>
          <p:cNvSpPr>
            <a:spLocks noGrp="1"/>
          </p:cNvSpPr>
          <p:nvPr>
            <p:ph type="subTitle" idx="1" hasCustomPrompt="1"/>
          </p:nvPr>
        </p:nvSpPr>
        <p:spPr>
          <a:xfrm>
            <a:off x="536494" y="428119"/>
            <a:ext cx="6400354" cy="218800"/>
          </a:xfrm>
          <a:prstGeom prst="rect">
            <a:avLst/>
          </a:prstGeom>
        </p:spPr>
        <p:txBody>
          <a:bodyPr lIns="64284" tIns="32142" rIns="64284" bIns="32142">
            <a:spAutoFit/>
          </a:bodyPr>
          <a:lstStyle>
            <a:lvl1pPr marL="0" marR="0" indent="0" algn="l" defTabSz="642915" rtl="0" eaLnBrk="1" fontAlgn="base" latinLnBrk="0" hangingPunct="1">
              <a:lnSpc>
                <a:spcPct val="100000"/>
              </a:lnSpc>
              <a:spcBef>
                <a:spcPts val="2109"/>
              </a:spcBef>
              <a:spcAft>
                <a:spcPct val="0"/>
              </a:spcAft>
              <a:buClr>
                <a:schemeClr val="tx2"/>
              </a:buClr>
              <a:buSzPct val="100000"/>
              <a:buFont typeface="Wingdings" charset="2"/>
              <a:buNone/>
              <a:tabLst/>
              <a:defRPr sz="1000" b="1" cap="none" baseline="0">
                <a:solidFill>
                  <a:srgbClr val="FFFFFF"/>
                </a:solidFill>
                <a:latin typeface="Arial"/>
                <a:cs typeface="Arial"/>
              </a:defRPr>
            </a:lvl1pPr>
            <a:lvl2pPr marL="321424" indent="0" algn="ctr">
              <a:buNone/>
              <a:defRPr>
                <a:solidFill>
                  <a:schemeClr val="tx1">
                    <a:tint val="75000"/>
                  </a:schemeClr>
                </a:solidFill>
              </a:defRPr>
            </a:lvl2pPr>
            <a:lvl3pPr marL="642849" indent="0" algn="ctr">
              <a:buNone/>
              <a:defRPr>
                <a:solidFill>
                  <a:schemeClr val="tx1">
                    <a:tint val="75000"/>
                  </a:schemeClr>
                </a:solidFill>
              </a:defRPr>
            </a:lvl3pPr>
            <a:lvl4pPr marL="964274" indent="0" algn="ctr">
              <a:buNone/>
              <a:defRPr>
                <a:solidFill>
                  <a:schemeClr val="tx1">
                    <a:tint val="75000"/>
                  </a:schemeClr>
                </a:solidFill>
              </a:defRPr>
            </a:lvl4pPr>
            <a:lvl5pPr marL="1285697" indent="0" algn="ctr">
              <a:buNone/>
              <a:defRPr>
                <a:solidFill>
                  <a:schemeClr val="tx1">
                    <a:tint val="75000"/>
                  </a:schemeClr>
                </a:solidFill>
              </a:defRPr>
            </a:lvl5pPr>
            <a:lvl6pPr marL="1607123" indent="0" algn="ctr">
              <a:buNone/>
              <a:defRPr>
                <a:solidFill>
                  <a:schemeClr val="tx1">
                    <a:tint val="75000"/>
                  </a:schemeClr>
                </a:solidFill>
              </a:defRPr>
            </a:lvl6pPr>
            <a:lvl7pPr marL="1928546" indent="0" algn="ctr">
              <a:buNone/>
              <a:defRPr>
                <a:solidFill>
                  <a:schemeClr val="tx1">
                    <a:tint val="75000"/>
                  </a:schemeClr>
                </a:solidFill>
              </a:defRPr>
            </a:lvl7pPr>
            <a:lvl8pPr marL="2249971" indent="0" algn="ctr">
              <a:buNone/>
              <a:defRPr>
                <a:solidFill>
                  <a:schemeClr val="tx1">
                    <a:tint val="75000"/>
                  </a:schemeClr>
                </a:solidFill>
              </a:defRPr>
            </a:lvl8pPr>
            <a:lvl9pPr marL="2571396" indent="0" algn="ctr">
              <a:buNone/>
              <a:defRPr>
                <a:solidFill>
                  <a:schemeClr val="tx1">
                    <a:tint val="75000"/>
                  </a:schemeClr>
                </a:solidFill>
              </a:defRPr>
            </a:lvl9pPr>
          </a:lstStyle>
          <a:p>
            <a:r>
              <a:rPr lang="en-US" dirty="0" smtClean="0"/>
              <a:t>MONTH, DAY YEAR</a:t>
            </a:r>
          </a:p>
        </p:txBody>
      </p:sp>
      <p:sp>
        <p:nvSpPr>
          <p:cNvPr id="11" name="Footer Placeholder 4"/>
          <p:cNvSpPr>
            <a:spLocks noGrp="1"/>
          </p:cNvSpPr>
          <p:nvPr>
            <p:ph type="ftr" sz="quarter" idx="11"/>
          </p:nvPr>
        </p:nvSpPr>
        <p:spPr>
          <a:xfrm>
            <a:off x="4565440" y="5862831"/>
            <a:ext cx="4073418" cy="755730"/>
          </a:xfrm>
          <a:prstGeom prst="rect">
            <a:avLst/>
          </a:prstGeom>
          <a:ln w="3175" cmpd="sng">
            <a:solidFill>
              <a:schemeClr val="accent3">
                <a:lumMod val="60000"/>
                <a:lumOff val="40000"/>
              </a:schemeClr>
            </a:solidFill>
          </a:ln>
        </p:spPr>
        <p:txBody>
          <a:bodyPr/>
          <a:lstStyle>
            <a:lvl1pPr algn="l">
              <a:defRPr sz="1100">
                <a:solidFill>
                  <a:schemeClr val="accent3"/>
                </a:solidFill>
              </a:defRPr>
            </a:lvl1pPr>
          </a:lstStyle>
          <a:p>
            <a:r>
              <a:rPr lang="en-US" dirty="0" smtClean="0"/>
              <a:t>Note: This document was used in support of a live discussion.</a:t>
            </a:r>
          </a:p>
          <a:p>
            <a:r>
              <a:rPr lang="en-US" dirty="0" smtClean="0"/>
              <a:t>As such, it does not necessarily express the entirety of that discussion or the relative emphasis of topics therein.</a:t>
            </a:r>
            <a:endParaRPr lang="en-US" dirty="0"/>
          </a:p>
        </p:txBody>
      </p:sp>
    </p:spTree>
    <p:extLst>
      <p:ext uri="{BB962C8B-B14F-4D97-AF65-F5344CB8AC3E}">
        <p14:creationId xmlns:p14="http://schemas.microsoft.com/office/powerpoint/2010/main" val="366606260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_Internal sensitive and pre-decisional">
    <p:spTree>
      <p:nvGrpSpPr>
        <p:cNvPr id="1" name=""/>
        <p:cNvGrpSpPr/>
        <p:nvPr/>
      </p:nvGrpSpPr>
      <p:grpSpPr>
        <a:xfrm>
          <a:off x="0" y="0"/>
          <a:ext cx="0" cy="0"/>
          <a:chOff x="0" y="0"/>
          <a:chExt cx="0" cy="0"/>
        </a:xfrm>
      </p:grpSpPr>
      <p:sp>
        <p:nvSpPr>
          <p:cNvPr id="7" name="Freeform 8"/>
          <p:cNvSpPr>
            <a:spLocks noChangeArrowheads="1"/>
          </p:cNvSpPr>
          <p:nvPr userDrawn="1"/>
        </p:nvSpPr>
        <p:spPr bwMode="auto">
          <a:xfrm>
            <a:off x="0" y="-3509"/>
            <a:ext cx="9152930" cy="5491759"/>
          </a:xfrm>
          <a:custGeom>
            <a:avLst/>
            <a:gdLst>
              <a:gd name="T0" fmla="*/ 0 w 13004800"/>
              <a:gd name="T1" fmla="*/ 0 h 7810500"/>
              <a:gd name="T2" fmla="*/ 13274121 w 13004800"/>
              <a:gd name="T3" fmla="*/ 0 h 7810500"/>
              <a:gd name="T4" fmla="*/ 13274121 w 13004800"/>
              <a:gd name="T5" fmla="*/ 6261100 h 7810500"/>
              <a:gd name="T6" fmla="*/ 0 w 13004800"/>
              <a:gd name="T7" fmla="*/ 7810500 h 7810500"/>
              <a:gd name="T8" fmla="*/ 0 w 13004800"/>
              <a:gd name="T9" fmla="*/ 0 h 7810500"/>
              <a:gd name="T10" fmla="*/ 0 60000 65536"/>
              <a:gd name="T11" fmla="*/ 0 60000 65536"/>
              <a:gd name="T12" fmla="*/ 0 60000 65536"/>
              <a:gd name="T13" fmla="*/ 0 60000 65536"/>
              <a:gd name="T14" fmla="*/ 0 60000 65536"/>
              <a:gd name="T15" fmla="*/ 0 w 13004800"/>
              <a:gd name="T16" fmla="*/ 0 h 7810500"/>
              <a:gd name="T17" fmla="*/ 13004800 w 13004800"/>
              <a:gd name="T18" fmla="*/ 7810500 h 7810500"/>
            </a:gdLst>
            <a:ahLst/>
            <a:cxnLst>
              <a:cxn ang="T10">
                <a:pos x="T0" y="T1"/>
              </a:cxn>
              <a:cxn ang="T11">
                <a:pos x="T2" y="T3"/>
              </a:cxn>
              <a:cxn ang="T12">
                <a:pos x="T4" y="T5"/>
              </a:cxn>
              <a:cxn ang="T13">
                <a:pos x="T6" y="T7"/>
              </a:cxn>
              <a:cxn ang="T14">
                <a:pos x="T8" y="T9"/>
              </a:cxn>
            </a:cxnLst>
            <a:rect l="T15" t="T16" r="T17" b="T18"/>
            <a:pathLst>
              <a:path w="13004800" h="7810500">
                <a:moveTo>
                  <a:pt x="0" y="0"/>
                </a:moveTo>
                <a:lnTo>
                  <a:pt x="13004800" y="0"/>
                </a:lnTo>
                <a:lnTo>
                  <a:pt x="13004800" y="6261100"/>
                </a:lnTo>
                <a:lnTo>
                  <a:pt x="0" y="781050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lIns="64281" tIns="32140" rIns="64281" bIns="32140"/>
          <a:lstStyle/>
          <a:p>
            <a:endParaRPr lang="en-US"/>
          </a:p>
        </p:txBody>
      </p:sp>
      <p:sp>
        <p:nvSpPr>
          <p:cNvPr id="8" name="Title 1"/>
          <p:cNvSpPr>
            <a:spLocks noGrp="1"/>
          </p:cNvSpPr>
          <p:nvPr>
            <p:ph type="title" hasCustomPrompt="1"/>
          </p:nvPr>
        </p:nvSpPr>
        <p:spPr>
          <a:xfrm>
            <a:off x="536222" y="1731245"/>
            <a:ext cx="8102635" cy="1956280"/>
          </a:xfrm>
          <a:prstGeom prst="rect">
            <a:avLst/>
          </a:prstGeom>
        </p:spPr>
        <p:txBody>
          <a:bodyPr vert="horz" lIns="64291" tIns="32146" rIns="64291" bIns="32146"/>
          <a:lstStyle>
            <a:lvl1pPr algn="l">
              <a:defRPr sz="4000" baseline="0">
                <a:solidFill>
                  <a:srgbClr val="FFFFFF"/>
                </a:solidFill>
                <a:latin typeface="Arial"/>
                <a:cs typeface="Arial"/>
              </a:defRPr>
            </a:lvl1pPr>
          </a:lstStyle>
          <a:p>
            <a:r>
              <a:rPr lang="en-US" dirty="0" smtClean="0"/>
              <a:t>Click to add presentation title</a:t>
            </a:r>
            <a:endParaRPr lang="en-US" dirty="0"/>
          </a:p>
        </p:txBody>
      </p:sp>
      <p:sp>
        <p:nvSpPr>
          <p:cNvPr id="9" name="Text Placeholder 22"/>
          <p:cNvSpPr>
            <a:spLocks noGrp="1"/>
          </p:cNvSpPr>
          <p:nvPr>
            <p:ph type="body" sz="quarter" idx="13"/>
          </p:nvPr>
        </p:nvSpPr>
        <p:spPr>
          <a:xfrm>
            <a:off x="536222" y="3695002"/>
            <a:ext cx="3200449" cy="342554"/>
          </a:xfrm>
          <a:prstGeom prst="rect">
            <a:avLst/>
          </a:prstGeom>
        </p:spPr>
        <p:txBody>
          <a:bodyPr vert="horz" lIns="64291" tIns="32146" rIns="64291" bIns="32146"/>
          <a:lstStyle>
            <a:lvl1pPr marL="0" marR="0" indent="0" algn="l" defTabSz="642915" rtl="0" eaLnBrk="1" fontAlgn="base" latinLnBrk="0" hangingPunct="1">
              <a:lnSpc>
                <a:spcPts val="1406"/>
              </a:lnSpc>
              <a:spcBef>
                <a:spcPts val="703"/>
              </a:spcBef>
              <a:spcAft>
                <a:spcPct val="0"/>
              </a:spcAft>
              <a:buClrTx/>
              <a:buSzPct val="171000"/>
              <a:buFont typeface="Gill Sans" charset="0"/>
              <a:buNone/>
              <a:tabLst/>
              <a:defRPr sz="1200" baseline="0">
                <a:solidFill>
                  <a:srgbClr val="FFFFFF"/>
                </a:solidFill>
                <a:latin typeface="Georgia"/>
                <a:cs typeface="Georgia"/>
              </a:defRPr>
            </a:lvl1pPr>
          </a:lstStyle>
          <a:p>
            <a:pPr lvl="0"/>
            <a:r>
              <a:rPr lang="en-US" smtClean="0"/>
              <a:t>Click to edit Master text styles</a:t>
            </a:r>
          </a:p>
        </p:txBody>
      </p:sp>
      <p:sp>
        <p:nvSpPr>
          <p:cNvPr id="10" name="Subtitle 2"/>
          <p:cNvSpPr>
            <a:spLocks noGrp="1"/>
          </p:cNvSpPr>
          <p:nvPr>
            <p:ph type="subTitle" idx="1" hasCustomPrompt="1"/>
          </p:nvPr>
        </p:nvSpPr>
        <p:spPr>
          <a:xfrm>
            <a:off x="536494" y="428119"/>
            <a:ext cx="6400354" cy="218800"/>
          </a:xfrm>
          <a:prstGeom prst="rect">
            <a:avLst/>
          </a:prstGeom>
        </p:spPr>
        <p:txBody>
          <a:bodyPr lIns="64284" tIns="32142" rIns="64284" bIns="32142">
            <a:spAutoFit/>
          </a:bodyPr>
          <a:lstStyle>
            <a:lvl1pPr marL="0" marR="0" indent="0" algn="l" defTabSz="642915" rtl="0" eaLnBrk="1" fontAlgn="base" latinLnBrk="0" hangingPunct="1">
              <a:lnSpc>
                <a:spcPct val="100000"/>
              </a:lnSpc>
              <a:spcBef>
                <a:spcPts val="2109"/>
              </a:spcBef>
              <a:spcAft>
                <a:spcPct val="0"/>
              </a:spcAft>
              <a:buClr>
                <a:schemeClr val="tx2"/>
              </a:buClr>
              <a:buSzPct val="100000"/>
              <a:buFont typeface="Wingdings" charset="2"/>
              <a:buNone/>
              <a:tabLst/>
              <a:defRPr sz="1000" b="1" cap="none" baseline="0">
                <a:solidFill>
                  <a:srgbClr val="FFFFFF"/>
                </a:solidFill>
                <a:latin typeface="Arial"/>
                <a:cs typeface="Arial"/>
              </a:defRPr>
            </a:lvl1pPr>
            <a:lvl2pPr marL="321424" indent="0" algn="ctr">
              <a:buNone/>
              <a:defRPr>
                <a:solidFill>
                  <a:schemeClr val="tx1">
                    <a:tint val="75000"/>
                  </a:schemeClr>
                </a:solidFill>
              </a:defRPr>
            </a:lvl2pPr>
            <a:lvl3pPr marL="642849" indent="0" algn="ctr">
              <a:buNone/>
              <a:defRPr>
                <a:solidFill>
                  <a:schemeClr val="tx1">
                    <a:tint val="75000"/>
                  </a:schemeClr>
                </a:solidFill>
              </a:defRPr>
            </a:lvl3pPr>
            <a:lvl4pPr marL="964274" indent="0" algn="ctr">
              <a:buNone/>
              <a:defRPr>
                <a:solidFill>
                  <a:schemeClr val="tx1">
                    <a:tint val="75000"/>
                  </a:schemeClr>
                </a:solidFill>
              </a:defRPr>
            </a:lvl4pPr>
            <a:lvl5pPr marL="1285697" indent="0" algn="ctr">
              <a:buNone/>
              <a:defRPr>
                <a:solidFill>
                  <a:schemeClr val="tx1">
                    <a:tint val="75000"/>
                  </a:schemeClr>
                </a:solidFill>
              </a:defRPr>
            </a:lvl5pPr>
            <a:lvl6pPr marL="1607123" indent="0" algn="ctr">
              <a:buNone/>
              <a:defRPr>
                <a:solidFill>
                  <a:schemeClr val="tx1">
                    <a:tint val="75000"/>
                  </a:schemeClr>
                </a:solidFill>
              </a:defRPr>
            </a:lvl6pPr>
            <a:lvl7pPr marL="1928546" indent="0" algn="ctr">
              <a:buNone/>
              <a:defRPr>
                <a:solidFill>
                  <a:schemeClr val="tx1">
                    <a:tint val="75000"/>
                  </a:schemeClr>
                </a:solidFill>
              </a:defRPr>
            </a:lvl7pPr>
            <a:lvl8pPr marL="2249971" indent="0" algn="ctr">
              <a:buNone/>
              <a:defRPr>
                <a:solidFill>
                  <a:schemeClr val="tx1">
                    <a:tint val="75000"/>
                  </a:schemeClr>
                </a:solidFill>
              </a:defRPr>
            </a:lvl8pPr>
            <a:lvl9pPr marL="2571396" indent="0" algn="ctr">
              <a:buNone/>
              <a:defRPr>
                <a:solidFill>
                  <a:schemeClr val="tx1">
                    <a:tint val="75000"/>
                  </a:schemeClr>
                </a:solidFill>
              </a:defRPr>
            </a:lvl9pPr>
          </a:lstStyle>
          <a:p>
            <a:r>
              <a:rPr lang="en-US" dirty="0" smtClean="0"/>
              <a:t>MONTH, DAY YEAR</a:t>
            </a:r>
          </a:p>
        </p:txBody>
      </p:sp>
      <p:sp>
        <p:nvSpPr>
          <p:cNvPr id="11" name="Footer Placeholder 4"/>
          <p:cNvSpPr>
            <a:spLocks noGrp="1"/>
          </p:cNvSpPr>
          <p:nvPr>
            <p:ph type="ftr" sz="quarter" idx="11"/>
          </p:nvPr>
        </p:nvSpPr>
        <p:spPr>
          <a:xfrm>
            <a:off x="5784115" y="6037290"/>
            <a:ext cx="2854742" cy="545508"/>
          </a:xfrm>
          <a:prstGeom prst="rect">
            <a:avLst/>
          </a:prstGeom>
        </p:spPr>
        <p:txBody>
          <a:bodyPr/>
          <a:lstStyle>
            <a:lvl1pPr algn="l">
              <a:defRPr sz="1200" b="1" i="0">
                <a:solidFill>
                  <a:schemeClr val="accent3"/>
                </a:solidFill>
                <a:latin typeface="Arial"/>
                <a:cs typeface="Arial"/>
              </a:defRPr>
            </a:lvl1pPr>
          </a:lstStyle>
          <a:p>
            <a:r>
              <a:rPr lang="en-US" dirty="0" smtClean="0"/>
              <a:t>SENSITIVE/PRE-DECISIONAL</a:t>
            </a:r>
          </a:p>
          <a:p>
            <a:r>
              <a:rPr lang="en-US" dirty="0" smtClean="0"/>
              <a:t>NOT FOR EXTERNAL DISTRIBUTION</a:t>
            </a:r>
            <a:endParaRPr lang="en-US" dirty="0"/>
          </a:p>
        </p:txBody>
      </p:sp>
    </p:spTree>
    <p:extLst>
      <p:ext uri="{BB962C8B-B14F-4D97-AF65-F5344CB8AC3E}">
        <p14:creationId xmlns:p14="http://schemas.microsoft.com/office/powerpoint/2010/main" val="15134571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_Internal supervisory or confidential information">
    <p:spTree>
      <p:nvGrpSpPr>
        <p:cNvPr id="1" name=""/>
        <p:cNvGrpSpPr/>
        <p:nvPr/>
      </p:nvGrpSpPr>
      <p:grpSpPr>
        <a:xfrm>
          <a:off x="0" y="0"/>
          <a:ext cx="0" cy="0"/>
          <a:chOff x="0" y="0"/>
          <a:chExt cx="0" cy="0"/>
        </a:xfrm>
      </p:grpSpPr>
      <p:sp>
        <p:nvSpPr>
          <p:cNvPr id="7" name="Freeform 8"/>
          <p:cNvSpPr>
            <a:spLocks noChangeArrowheads="1"/>
          </p:cNvSpPr>
          <p:nvPr userDrawn="1"/>
        </p:nvSpPr>
        <p:spPr bwMode="auto">
          <a:xfrm>
            <a:off x="0" y="-3509"/>
            <a:ext cx="9152930" cy="5491759"/>
          </a:xfrm>
          <a:custGeom>
            <a:avLst/>
            <a:gdLst>
              <a:gd name="T0" fmla="*/ 0 w 13004800"/>
              <a:gd name="T1" fmla="*/ 0 h 7810500"/>
              <a:gd name="T2" fmla="*/ 13274121 w 13004800"/>
              <a:gd name="T3" fmla="*/ 0 h 7810500"/>
              <a:gd name="T4" fmla="*/ 13274121 w 13004800"/>
              <a:gd name="T5" fmla="*/ 6261100 h 7810500"/>
              <a:gd name="T6" fmla="*/ 0 w 13004800"/>
              <a:gd name="T7" fmla="*/ 7810500 h 7810500"/>
              <a:gd name="T8" fmla="*/ 0 w 13004800"/>
              <a:gd name="T9" fmla="*/ 0 h 7810500"/>
              <a:gd name="T10" fmla="*/ 0 60000 65536"/>
              <a:gd name="T11" fmla="*/ 0 60000 65536"/>
              <a:gd name="T12" fmla="*/ 0 60000 65536"/>
              <a:gd name="T13" fmla="*/ 0 60000 65536"/>
              <a:gd name="T14" fmla="*/ 0 60000 65536"/>
              <a:gd name="T15" fmla="*/ 0 w 13004800"/>
              <a:gd name="T16" fmla="*/ 0 h 7810500"/>
              <a:gd name="T17" fmla="*/ 13004800 w 13004800"/>
              <a:gd name="T18" fmla="*/ 7810500 h 7810500"/>
            </a:gdLst>
            <a:ahLst/>
            <a:cxnLst>
              <a:cxn ang="T10">
                <a:pos x="T0" y="T1"/>
              </a:cxn>
              <a:cxn ang="T11">
                <a:pos x="T2" y="T3"/>
              </a:cxn>
              <a:cxn ang="T12">
                <a:pos x="T4" y="T5"/>
              </a:cxn>
              <a:cxn ang="T13">
                <a:pos x="T6" y="T7"/>
              </a:cxn>
              <a:cxn ang="T14">
                <a:pos x="T8" y="T9"/>
              </a:cxn>
            </a:cxnLst>
            <a:rect l="T15" t="T16" r="T17" b="T18"/>
            <a:pathLst>
              <a:path w="13004800" h="7810500">
                <a:moveTo>
                  <a:pt x="0" y="0"/>
                </a:moveTo>
                <a:lnTo>
                  <a:pt x="13004800" y="0"/>
                </a:lnTo>
                <a:lnTo>
                  <a:pt x="13004800" y="6261100"/>
                </a:lnTo>
                <a:lnTo>
                  <a:pt x="0" y="7810500"/>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lIns="64281" tIns="32140" rIns="64281" bIns="32140"/>
          <a:lstStyle/>
          <a:p>
            <a:endParaRPr lang="en-US"/>
          </a:p>
        </p:txBody>
      </p:sp>
      <p:sp>
        <p:nvSpPr>
          <p:cNvPr id="8" name="Title 1"/>
          <p:cNvSpPr>
            <a:spLocks noGrp="1"/>
          </p:cNvSpPr>
          <p:nvPr>
            <p:ph type="title" hasCustomPrompt="1"/>
          </p:nvPr>
        </p:nvSpPr>
        <p:spPr>
          <a:xfrm>
            <a:off x="536222" y="1731245"/>
            <a:ext cx="8102635" cy="1956280"/>
          </a:xfrm>
          <a:prstGeom prst="rect">
            <a:avLst/>
          </a:prstGeom>
        </p:spPr>
        <p:txBody>
          <a:bodyPr vert="horz" lIns="64291" tIns="32146" rIns="64291" bIns="32146"/>
          <a:lstStyle>
            <a:lvl1pPr algn="l">
              <a:defRPr sz="4000" baseline="0">
                <a:solidFill>
                  <a:srgbClr val="FFFFFF"/>
                </a:solidFill>
                <a:latin typeface="Arial"/>
                <a:cs typeface="Arial"/>
              </a:defRPr>
            </a:lvl1pPr>
          </a:lstStyle>
          <a:p>
            <a:r>
              <a:rPr lang="en-US" dirty="0" smtClean="0"/>
              <a:t>Click to add presentation title</a:t>
            </a:r>
            <a:endParaRPr lang="en-US" dirty="0"/>
          </a:p>
        </p:txBody>
      </p:sp>
      <p:sp>
        <p:nvSpPr>
          <p:cNvPr id="9" name="Text Placeholder 22"/>
          <p:cNvSpPr>
            <a:spLocks noGrp="1"/>
          </p:cNvSpPr>
          <p:nvPr>
            <p:ph type="body" sz="quarter" idx="13"/>
          </p:nvPr>
        </p:nvSpPr>
        <p:spPr>
          <a:xfrm>
            <a:off x="536222" y="3695002"/>
            <a:ext cx="3200449" cy="342554"/>
          </a:xfrm>
          <a:prstGeom prst="rect">
            <a:avLst/>
          </a:prstGeom>
        </p:spPr>
        <p:txBody>
          <a:bodyPr vert="horz" lIns="64291" tIns="32146" rIns="64291" bIns="32146"/>
          <a:lstStyle>
            <a:lvl1pPr marL="0" marR="0" indent="0" algn="l" defTabSz="642915" rtl="0" eaLnBrk="1" fontAlgn="base" latinLnBrk="0" hangingPunct="1">
              <a:lnSpc>
                <a:spcPts val="1406"/>
              </a:lnSpc>
              <a:spcBef>
                <a:spcPts val="703"/>
              </a:spcBef>
              <a:spcAft>
                <a:spcPct val="0"/>
              </a:spcAft>
              <a:buClrTx/>
              <a:buSzPct val="171000"/>
              <a:buFont typeface="Gill Sans" charset="0"/>
              <a:buNone/>
              <a:tabLst/>
              <a:defRPr sz="1200" baseline="0">
                <a:solidFill>
                  <a:srgbClr val="FFFFFF"/>
                </a:solidFill>
                <a:latin typeface="Georgia"/>
                <a:cs typeface="Georgia"/>
              </a:defRPr>
            </a:lvl1pPr>
          </a:lstStyle>
          <a:p>
            <a:pPr lvl="0"/>
            <a:r>
              <a:rPr lang="en-US" smtClean="0"/>
              <a:t>Click to edit Master text styles</a:t>
            </a:r>
          </a:p>
        </p:txBody>
      </p:sp>
      <p:sp>
        <p:nvSpPr>
          <p:cNvPr id="10" name="Subtitle 2"/>
          <p:cNvSpPr>
            <a:spLocks noGrp="1"/>
          </p:cNvSpPr>
          <p:nvPr>
            <p:ph type="subTitle" idx="1" hasCustomPrompt="1"/>
          </p:nvPr>
        </p:nvSpPr>
        <p:spPr>
          <a:xfrm>
            <a:off x="536494" y="428119"/>
            <a:ext cx="6400354" cy="218800"/>
          </a:xfrm>
          <a:prstGeom prst="rect">
            <a:avLst/>
          </a:prstGeom>
        </p:spPr>
        <p:txBody>
          <a:bodyPr lIns="64284" tIns="32142" rIns="64284" bIns="32142">
            <a:spAutoFit/>
          </a:bodyPr>
          <a:lstStyle>
            <a:lvl1pPr marL="0" marR="0" indent="0" algn="l" defTabSz="642915" rtl="0" eaLnBrk="1" fontAlgn="base" latinLnBrk="0" hangingPunct="1">
              <a:lnSpc>
                <a:spcPct val="100000"/>
              </a:lnSpc>
              <a:spcBef>
                <a:spcPts val="2109"/>
              </a:spcBef>
              <a:spcAft>
                <a:spcPct val="0"/>
              </a:spcAft>
              <a:buClr>
                <a:schemeClr val="tx2"/>
              </a:buClr>
              <a:buSzPct val="100000"/>
              <a:buFont typeface="Wingdings" charset="2"/>
              <a:buNone/>
              <a:tabLst/>
              <a:defRPr sz="1000" b="1" cap="none" baseline="0">
                <a:solidFill>
                  <a:srgbClr val="FFFFFF"/>
                </a:solidFill>
                <a:latin typeface="Arial"/>
                <a:cs typeface="Arial"/>
              </a:defRPr>
            </a:lvl1pPr>
            <a:lvl2pPr marL="321424" indent="0" algn="ctr">
              <a:buNone/>
              <a:defRPr>
                <a:solidFill>
                  <a:schemeClr val="tx1">
                    <a:tint val="75000"/>
                  </a:schemeClr>
                </a:solidFill>
              </a:defRPr>
            </a:lvl2pPr>
            <a:lvl3pPr marL="642849" indent="0" algn="ctr">
              <a:buNone/>
              <a:defRPr>
                <a:solidFill>
                  <a:schemeClr val="tx1">
                    <a:tint val="75000"/>
                  </a:schemeClr>
                </a:solidFill>
              </a:defRPr>
            </a:lvl3pPr>
            <a:lvl4pPr marL="964274" indent="0" algn="ctr">
              <a:buNone/>
              <a:defRPr>
                <a:solidFill>
                  <a:schemeClr val="tx1">
                    <a:tint val="75000"/>
                  </a:schemeClr>
                </a:solidFill>
              </a:defRPr>
            </a:lvl4pPr>
            <a:lvl5pPr marL="1285697" indent="0" algn="ctr">
              <a:buNone/>
              <a:defRPr>
                <a:solidFill>
                  <a:schemeClr val="tx1">
                    <a:tint val="75000"/>
                  </a:schemeClr>
                </a:solidFill>
              </a:defRPr>
            </a:lvl5pPr>
            <a:lvl6pPr marL="1607123" indent="0" algn="ctr">
              <a:buNone/>
              <a:defRPr>
                <a:solidFill>
                  <a:schemeClr val="tx1">
                    <a:tint val="75000"/>
                  </a:schemeClr>
                </a:solidFill>
              </a:defRPr>
            </a:lvl6pPr>
            <a:lvl7pPr marL="1928546" indent="0" algn="ctr">
              <a:buNone/>
              <a:defRPr>
                <a:solidFill>
                  <a:schemeClr val="tx1">
                    <a:tint val="75000"/>
                  </a:schemeClr>
                </a:solidFill>
              </a:defRPr>
            </a:lvl7pPr>
            <a:lvl8pPr marL="2249971" indent="0" algn="ctr">
              <a:buNone/>
              <a:defRPr>
                <a:solidFill>
                  <a:schemeClr val="tx1">
                    <a:tint val="75000"/>
                  </a:schemeClr>
                </a:solidFill>
              </a:defRPr>
            </a:lvl8pPr>
            <a:lvl9pPr marL="2571396" indent="0" algn="ctr">
              <a:buNone/>
              <a:defRPr>
                <a:solidFill>
                  <a:schemeClr val="tx1">
                    <a:tint val="75000"/>
                  </a:schemeClr>
                </a:solidFill>
              </a:defRPr>
            </a:lvl9pPr>
          </a:lstStyle>
          <a:p>
            <a:r>
              <a:rPr lang="en-US" dirty="0" smtClean="0"/>
              <a:t>MONTH, DAY YEAR</a:t>
            </a:r>
          </a:p>
        </p:txBody>
      </p:sp>
      <p:sp>
        <p:nvSpPr>
          <p:cNvPr id="11" name="Footer Placeholder 4"/>
          <p:cNvSpPr>
            <a:spLocks noGrp="1"/>
          </p:cNvSpPr>
          <p:nvPr>
            <p:ph type="ftr" sz="quarter" idx="11"/>
          </p:nvPr>
        </p:nvSpPr>
        <p:spPr>
          <a:xfrm>
            <a:off x="5034536" y="6041569"/>
            <a:ext cx="3599877" cy="545508"/>
          </a:xfrm>
          <a:prstGeom prst="rect">
            <a:avLst/>
          </a:prstGeom>
        </p:spPr>
        <p:txBody>
          <a:bodyPr/>
          <a:lstStyle>
            <a:lvl1pPr algn="l">
              <a:defRPr sz="1200" b="1" i="0">
                <a:ln>
                  <a:noFill/>
                </a:ln>
                <a:solidFill>
                  <a:schemeClr val="accent3"/>
                </a:solidFill>
                <a:latin typeface="Arial"/>
                <a:cs typeface="Arial"/>
              </a:defRPr>
            </a:lvl1pPr>
          </a:lstStyle>
          <a:p>
            <a:r>
              <a:rPr lang="en-US" dirty="0" smtClean="0"/>
              <a:t>CONFIDENTIAL SUPERVISORY INFORMATION</a:t>
            </a:r>
          </a:p>
          <a:p>
            <a:r>
              <a:rPr lang="en-US" dirty="0" smtClean="0"/>
              <a:t>NOT FOR PUBLIC DISTRIBUTION</a:t>
            </a:r>
            <a:endParaRPr lang="en-US" dirty="0"/>
          </a:p>
        </p:txBody>
      </p:sp>
    </p:spTree>
    <p:extLst>
      <p:ext uri="{BB962C8B-B14F-4D97-AF65-F5344CB8AC3E}">
        <p14:creationId xmlns:p14="http://schemas.microsoft.com/office/powerpoint/2010/main" val="28504094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low ink)">
    <p:spTree>
      <p:nvGrpSpPr>
        <p:cNvPr id="1" name=""/>
        <p:cNvGrpSpPr/>
        <p:nvPr/>
      </p:nvGrpSpPr>
      <p:grpSpPr>
        <a:xfrm>
          <a:off x="0" y="0"/>
          <a:ext cx="0" cy="0"/>
          <a:chOff x="0" y="0"/>
          <a:chExt cx="0" cy="0"/>
        </a:xfrm>
      </p:grpSpPr>
      <p:sp>
        <p:nvSpPr>
          <p:cNvPr id="4" name="Rectangle 3"/>
          <p:cNvSpPr/>
          <p:nvPr userDrawn="1"/>
        </p:nvSpPr>
        <p:spPr>
          <a:xfrm>
            <a:off x="10500" y="0"/>
            <a:ext cx="9143999" cy="6858000"/>
          </a:xfrm>
          <a:prstGeom prst="rect">
            <a:avLst/>
          </a:prstGeom>
          <a:solidFill>
            <a:schemeClr val="bg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 name="Subtitle 2"/>
          <p:cNvSpPr>
            <a:spLocks noGrp="1"/>
          </p:cNvSpPr>
          <p:nvPr>
            <p:ph type="subTitle" idx="1" hasCustomPrompt="1"/>
          </p:nvPr>
        </p:nvSpPr>
        <p:spPr>
          <a:xfrm>
            <a:off x="536494" y="587544"/>
            <a:ext cx="6400354" cy="218800"/>
          </a:xfrm>
          <a:prstGeom prst="rect">
            <a:avLst/>
          </a:prstGeom>
        </p:spPr>
        <p:txBody>
          <a:bodyPr lIns="64284" tIns="32142" rIns="64284" bIns="32142">
            <a:spAutoFit/>
          </a:bodyPr>
          <a:lstStyle>
            <a:lvl1pPr marL="0" marR="0" indent="0" algn="l" defTabSz="642915" rtl="0" eaLnBrk="1" fontAlgn="base" latinLnBrk="0" hangingPunct="1">
              <a:lnSpc>
                <a:spcPct val="100000"/>
              </a:lnSpc>
              <a:spcBef>
                <a:spcPts val="2109"/>
              </a:spcBef>
              <a:spcAft>
                <a:spcPct val="0"/>
              </a:spcAft>
              <a:buClr>
                <a:schemeClr val="tx2"/>
              </a:buClr>
              <a:buSzPct val="100000"/>
              <a:buFont typeface="Wingdings" charset="2"/>
              <a:buNone/>
              <a:tabLst/>
              <a:defRPr sz="1000" b="1" cap="none" baseline="0">
                <a:solidFill>
                  <a:schemeClr val="tx2"/>
                </a:solidFill>
                <a:latin typeface="Arial"/>
                <a:cs typeface="Arial"/>
              </a:defRPr>
            </a:lvl1pPr>
            <a:lvl2pPr marL="321424" indent="0" algn="ctr">
              <a:buNone/>
              <a:defRPr>
                <a:solidFill>
                  <a:schemeClr val="tx1">
                    <a:tint val="75000"/>
                  </a:schemeClr>
                </a:solidFill>
              </a:defRPr>
            </a:lvl2pPr>
            <a:lvl3pPr marL="642849" indent="0" algn="ctr">
              <a:buNone/>
              <a:defRPr>
                <a:solidFill>
                  <a:schemeClr val="tx1">
                    <a:tint val="75000"/>
                  </a:schemeClr>
                </a:solidFill>
              </a:defRPr>
            </a:lvl3pPr>
            <a:lvl4pPr marL="964274" indent="0" algn="ctr">
              <a:buNone/>
              <a:defRPr>
                <a:solidFill>
                  <a:schemeClr val="tx1">
                    <a:tint val="75000"/>
                  </a:schemeClr>
                </a:solidFill>
              </a:defRPr>
            </a:lvl4pPr>
            <a:lvl5pPr marL="1285697" indent="0" algn="ctr">
              <a:buNone/>
              <a:defRPr>
                <a:solidFill>
                  <a:schemeClr val="tx1">
                    <a:tint val="75000"/>
                  </a:schemeClr>
                </a:solidFill>
              </a:defRPr>
            </a:lvl5pPr>
            <a:lvl6pPr marL="1607123" indent="0" algn="ctr">
              <a:buNone/>
              <a:defRPr>
                <a:solidFill>
                  <a:schemeClr val="tx1">
                    <a:tint val="75000"/>
                  </a:schemeClr>
                </a:solidFill>
              </a:defRPr>
            </a:lvl6pPr>
            <a:lvl7pPr marL="1928546" indent="0" algn="ctr">
              <a:buNone/>
              <a:defRPr>
                <a:solidFill>
                  <a:schemeClr val="tx1">
                    <a:tint val="75000"/>
                  </a:schemeClr>
                </a:solidFill>
              </a:defRPr>
            </a:lvl7pPr>
            <a:lvl8pPr marL="2249971" indent="0" algn="ctr">
              <a:buNone/>
              <a:defRPr>
                <a:solidFill>
                  <a:schemeClr val="tx1">
                    <a:tint val="75000"/>
                  </a:schemeClr>
                </a:solidFill>
              </a:defRPr>
            </a:lvl8pPr>
            <a:lvl9pPr marL="2571396" indent="0" algn="ctr">
              <a:buNone/>
              <a:defRPr>
                <a:solidFill>
                  <a:schemeClr val="tx1">
                    <a:tint val="75000"/>
                  </a:schemeClr>
                </a:solidFill>
              </a:defRPr>
            </a:lvl9pPr>
          </a:lstStyle>
          <a:p>
            <a:r>
              <a:rPr lang="en-US" dirty="0" smtClean="0"/>
              <a:t>MONTH, DAY YEAR</a:t>
            </a:r>
          </a:p>
        </p:txBody>
      </p:sp>
      <p:sp>
        <p:nvSpPr>
          <p:cNvPr id="12" name="Title 1"/>
          <p:cNvSpPr>
            <a:spLocks noGrp="1"/>
          </p:cNvSpPr>
          <p:nvPr>
            <p:ph type="title" hasCustomPrompt="1"/>
          </p:nvPr>
        </p:nvSpPr>
        <p:spPr>
          <a:xfrm>
            <a:off x="536222" y="2081276"/>
            <a:ext cx="8102635" cy="1956280"/>
          </a:xfrm>
          <a:prstGeom prst="rect">
            <a:avLst/>
          </a:prstGeom>
        </p:spPr>
        <p:txBody>
          <a:bodyPr vert="horz" lIns="64291" tIns="32146" rIns="64291" bIns="32146"/>
          <a:lstStyle>
            <a:lvl1pPr algn="l">
              <a:defRPr sz="4000" baseline="0">
                <a:solidFill>
                  <a:schemeClr val="tx2"/>
                </a:solidFill>
                <a:latin typeface="Arial"/>
                <a:cs typeface="Arial"/>
              </a:defRPr>
            </a:lvl1pPr>
          </a:lstStyle>
          <a:p>
            <a:r>
              <a:rPr lang="en-US" dirty="0" smtClean="0"/>
              <a:t>Click to add presentation title</a:t>
            </a:r>
            <a:endParaRPr lang="en-US" dirty="0"/>
          </a:p>
        </p:txBody>
      </p:sp>
      <p:sp>
        <p:nvSpPr>
          <p:cNvPr id="13" name="Text Placeholder 22"/>
          <p:cNvSpPr>
            <a:spLocks noGrp="1"/>
          </p:cNvSpPr>
          <p:nvPr>
            <p:ph type="body" sz="quarter" idx="13"/>
          </p:nvPr>
        </p:nvSpPr>
        <p:spPr>
          <a:xfrm>
            <a:off x="536222" y="4045033"/>
            <a:ext cx="3200449" cy="342554"/>
          </a:xfrm>
          <a:prstGeom prst="rect">
            <a:avLst/>
          </a:prstGeom>
        </p:spPr>
        <p:txBody>
          <a:bodyPr vert="horz" lIns="64291" tIns="32146" rIns="64291" bIns="32146"/>
          <a:lstStyle>
            <a:lvl1pPr marL="0" marR="0" indent="0" algn="l" defTabSz="642915" rtl="0" eaLnBrk="1" fontAlgn="base" latinLnBrk="0" hangingPunct="1">
              <a:lnSpc>
                <a:spcPts val="1406"/>
              </a:lnSpc>
              <a:spcBef>
                <a:spcPts val="703"/>
              </a:spcBef>
              <a:spcAft>
                <a:spcPct val="0"/>
              </a:spcAft>
              <a:buClrTx/>
              <a:buSzPct val="171000"/>
              <a:buFont typeface="Gill Sans" charset="0"/>
              <a:buNone/>
              <a:tabLst/>
              <a:defRPr sz="1200" baseline="0">
                <a:solidFill>
                  <a:schemeClr val="tx1"/>
                </a:solidFill>
                <a:latin typeface="Georgia"/>
                <a:cs typeface="Georgia"/>
              </a:defRPr>
            </a:lvl1pPr>
          </a:lstStyle>
          <a:p>
            <a:pPr lvl="0"/>
            <a:r>
              <a:rPr lang="en-US" smtClean="0"/>
              <a:t>Click to edit Master text styles</a:t>
            </a:r>
          </a:p>
        </p:txBody>
      </p:sp>
      <p:sp>
        <p:nvSpPr>
          <p:cNvPr id="9"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9494401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4" name="Date Placeholder 3"/>
          <p:cNvSpPr>
            <a:spLocks noGrp="1"/>
          </p:cNvSpPr>
          <p:nvPr>
            <p:ph type="dt" sz="half" idx="2"/>
          </p:nvPr>
        </p:nvSpPr>
        <p:spPr>
          <a:xfrm>
            <a:off x="3124200" y="6173788"/>
            <a:ext cx="2133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22" name="Title Placeholder 1"/>
          <p:cNvSpPr>
            <a:spLocks noGrp="1"/>
          </p:cNvSpPr>
          <p:nvPr>
            <p:ph type="title" hasCustomPrompt="1"/>
          </p:nvPr>
        </p:nvSpPr>
        <p:spPr>
          <a:xfrm>
            <a:off x="553641" y="274637"/>
            <a:ext cx="8036720" cy="743347"/>
          </a:xfrm>
          <a:prstGeom prst="rect">
            <a:avLst/>
          </a:prstGeom>
        </p:spPr>
        <p:txBody>
          <a:bodyPr vert="horz" lIns="91440" tIns="45720" rIns="91440" bIns="45720" rtlCol="0" anchor="ctr">
            <a:normAutofit/>
          </a:bodyPr>
          <a:lstStyle/>
          <a:p>
            <a:r>
              <a:rPr lang="en-US" dirty="0" smtClean="0"/>
              <a:t>Click to add title </a:t>
            </a:r>
            <a:endParaRPr lang="en-US" dirty="0"/>
          </a:p>
        </p:txBody>
      </p:sp>
      <p:sp>
        <p:nvSpPr>
          <p:cNvPr id="24" name="Content Placeholder 2"/>
          <p:cNvSpPr>
            <a:spLocks noGrp="1"/>
          </p:cNvSpPr>
          <p:nvPr>
            <p:ph sz="half" idx="1" hasCustomPrompt="1"/>
          </p:nvPr>
        </p:nvSpPr>
        <p:spPr>
          <a:xfrm>
            <a:off x="457200" y="1350183"/>
            <a:ext cx="8133160" cy="4525963"/>
          </a:xfrm>
          <a:prstGeom prst="rect">
            <a:avLst/>
          </a:prstGeom>
        </p:spPr>
        <p:txBody>
          <a:bodyPr/>
          <a:lstStyle>
            <a:lvl1pPr>
              <a:defRPr sz="2000"/>
            </a:lvl1pPr>
            <a:lvl2pPr>
              <a:spcBef>
                <a:spcPts val="1000"/>
              </a:spcBef>
              <a:defRPr sz="1800"/>
            </a:lvl2pPr>
            <a:lvl3pPr>
              <a:spcBef>
                <a:spcPts val="1000"/>
              </a:spcBef>
              <a:defRPr sz="1600"/>
            </a:lvl3pPr>
            <a:lvl4pPr>
              <a:defRPr sz="1800"/>
            </a:lvl4pPr>
            <a:lvl5pPr>
              <a:defRPr sz="1800"/>
            </a:lvl5pPr>
            <a:lvl6pPr>
              <a:defRPr sz="1800"/>
            </a:lvl6pPr>
            <a:lvl7pPr>
              <a:defRPr sz="1800"/>
            </a:lvl7pPr>
            <a:lvl8pPr>
              <a:defRPr sz="1800"/>
            </a:lvl8pPr>
            <a:lvl9pPr>
              <a:defRPr sz="1800"/>
            </a:lvl9pPr>
          </a:lstStyle>
          <a:p>
            <a:pPr lvl="0"/>
            <a:r>
              <a:rPr lang="en-US" dirty="0" smtClean="0"/>
              <a:t>Click to add text</a:t>
            </a:r>
          </a:p>
          <a:p>
            <a:pPr lvl="1"/>
            <a:r>
              <a:rPr lang="en-US" dirty="0" smtClean="0"/>
              <a:t>Second level</a:t>
            </a:r>
          </a:p>
          <a:p>
            <a:pPr lvl="2"/>
            <a:r>
              <a:rPr lang="en-US" dirty="0" smtClean="0"/>
              <a:t>Third level</a:t>
            </a:r>
          </a:p>
        </p:txBody>
      </p:sp>
      <p:sp>
        <p:nvSpPr>
          <p:cNvPr id="6"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3113974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17" name="Rectangle 16"/>
          <p:cNvSpPr/>
          <p:nvPr userDrawn="1"/>
        </p:nvSpPr>
        <p:spPr bwMode="auto">
          <a:xfrm>
            <a:off x="0" y="0"/>
            <a:ext cx="9144000" cy="6858000"/>
          </a:xfrm>
          <a:prstGeom prst="rect">
            <a:avLst/>
          </a:prstGeom>
          <a:solidFill>
            <a:schemeClr val="bg1"/>
          </a:solidFill>
          <a:ln w="25400" cap="flat" cmpd="sng" algn="ctr">
            <a:noFill/>
            <a:prstDash val="solid"/>
            <a:round/>
            <a:headEnd type="none" w="med" len="med"/>
            <a:tailEnd type="none" w="med" len="med"/>
          </a:ln>
          <a:effectLst/>
        </p:spPr>
        <p:txBody>
          <a:bodyPr vert="horz" wrap="square" lIns="64291" tIns="32146" rIns="64291" bIns="32146" numCol="1" rtlCol="0" anchor="t" anchorCtr="0" compatLnSpc="1">
            <a:prstTxWarp prst="textNoShape">
              <a:avLst/>
            </a:prstTxWarp>
          </a:bodyPr>
          <a:lstStyle/>
          <a:p>
            <a:pPr marL="0" marR="0" indent="0" algn="l" defTabSz="642915"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ヒラギノ角ゴ ProN W3" charset="-128"/>
              <a:cs typeface="ヒラギノ角ゴ ProN W3" charset="-128"/>
              <a:sym typeface="Arial" charset="0"/>
            </a:endParaRPr>
          </a:p>
        </p:txBody>
      </p:sp>
      <p:sp>
        <p:nvSpPr>
          <p:cNvPr id="21" name="Title 1"/>
          <p:cNvSpPr>
            <a:spLocks noGrp="1"/>
          </p:cNvSpPr>
          <p:nvPr>
            <p:ph type="ctrTitle" hasCustomPrompt="1"/>
          </p:nvPr>
        </p:nvSpPr>
        <p:spPr>
          <a:xfrm>
            <a:off x="903112" y="2300174"/>
            <a:ext cx="7309556" cy="880064"/>
          </a:xfrm>
          <a:prstGeom prst="rect">
            <a:avLst/>
          </a:prstGeom>
        </p:spPr>
        <p:txBody>
          <a:bodyPr lIns="64251" tIns="32125" rIns="64251" bIns="32125"/>
          <a:lstStyle>
            <a:lvl1pPr algn="l">
              <a:lnSpc>
                <a:spcPts val="5000"/>
              </a:lnSpc>
              <a:spcBef>
                <a:spcPts val="7500"/>
              </a:spcBef>
              <a:spcAft>
                <a:spcPts val="0"/>
              </a:spcAft>
              <a:defRPr sz="4600" baseline="0">
                <a:solidFill>
                  <a:schemeClr val="tx2"/>
                </a:solidFill>
              </a:defRPr>
            </a:lvl1pPr>
          </a:lstStyle>
          <a:p>
            <a:r>
              <a:rPr lang="en-US" dirty="0" smtClean="0"/>
              <a:t>Click to add text</a:t>
            </a:r>
            <a:endParaRPr lang="en-US" dirty="0"/>
          </a:p>
        </p:txBody>
      </p:sp>
      <p:sp>
        <p:nvSpPr>
          <p:cNvPr id="22" name="Subtitle 2"/>
          <p:cNvSpPr>
            <a:spLocks noGrp="1"/>
          </p:cNvSpPr>
          <p:nvPr>
            <p:ph type="subTitle" idx="1" hasCustomPrompt="1"/>
          </p:nvPr>
        </p:nvSpPr>
        <p:spPr>
          <a:xfrm>
            <a:off x="903112" y="3202725"/>
            <a:ext cx="7309555" cy="717193"/>
          </a:xfrm>
          <a:prstGeom prst="rect">
            <a:avLst/>
          </a:prstGeom>
        </p:spPr>
        <p:txBody>
          <a:bodyPr wrap="square" lIns="64251" tIns="32125" rIns="64251" bIns="32125">
            <a:spAutoFit/>
          </a:bodyPr>
          <a:lstStyle>
            <a:lvl1pPr marL="0" indent="0" algn="l">
              <a:lnSpc>
                <a:spcPts val="5000"/>
              </a:lnSpc>
              <a:spcBef>
                <a:spcPts val="2109"/>
              </a:spcBef>
              <a:buClr>
                <a:schemeClr val="tx2"/>
              </a:buClr>
              <a:buSzPct val="100000"/>
              <a:buFontTx/>
              <a:buNone/>
              <a:defRPr sz="4600" cap="none" baseline="0">
                <a:solidFill>
                  <a:srgbClr val="050606"/>
                </a:solidFill>
              </a:defRPr>
            </a:lvl1pPr>
            <a:lvl2pPr marL="321258" indent="0" algn="ctr">
              <a:buNone/>
              <a:defRPr>
                <a:solidFill>
                  <a:schemeClr val="tx1">
                    <a:tint val="75000"/>
                  </a:schemeClr>
                </a:solidFill>
              </a:defRPr>
            </a:lvl2pPr>
            <a:lvl3pPr marL="642519" indent="0" algn="ctr">
              <a:buNone/>
              <a:defRPr>
                <a:solidFill>
                  <a:schemeClr val="tx1">
                    <a:tint val="75000"/>
                  </a:schemeClr>
                </a:solidFill>
              </a:defRPr>
            </a:lvl3pPr>
            <a:lvl4pPr marL="963776" indent="0" algn="ctr">
              <a:buNone/>
              <a:defRPr>
                <a:solidFill>
                  <a:schemeClr val="tx1">
                    <a:tint val="75000"/>
                  </a:schemeClr>
                </a:solidFill>
              </a:defRPr>
            </a:lvl4pPr>
            <a:lvl5pPr marL="1285039" indent="0" algn="ctr">
              <a:buNone/>
              <a:defRPr>
                <a:solidFill>
                  <a:schemeClr val="tx1">
                    <a:tint val="75000"/>
                  </a:schemeClr>
                </a:solidFill>
              </a:defRPr>
            </a:lvl5pPr>
            <a:lvl6pPr marL="1606299" indent="0" algn="ctr">
              <a:buNone/>
              <a:defRPr>
                <a:solidFill>
                  <a:schemeClr val="tx1">
                    <a:tint val="75000"/>
                  </a:schemeClr>
                </a:solidFill>
              </a:defRPr>
            </a:lvl6pPr>
            <a:lvl7pPr marL="1927559" indent="0" algn="ctr">
              <a:buNone/>
              <a:defRPr>
                <a:solidFill>
                  <a:schemeClr val="tx1">
                    <a:tint val="75000"/>
                  </a:schemeClr>
                </a:solidFill>
              </a:defRPr>
            </a:lvl7pPr>
            <a:lvl8pPr marL="2248821" indent="0" algn="ctr">
              <a:buNone/>
              <a:defRPr>
                <a:solidFill>
                  <a:schemeClr val="tx1">
                    <a:tint val="75000"/>
                  </a:schemeClr>
                </a:solidFill>
              </a:defRPr>
            </a:lvl8pPr>
            <a:lvl9pPr marL="2570081" indent="0" algn="ctr">
              <a:buNone/>
              <a:defRPr>
                <a:solidFill>
                  <a:schemeClr val="tx1">
                    <a:tint val="75000"/>
                  </a:schemeClr>
                </a:solidFill>
              </a:defRPr>
            </a:lvl9pPr>
          </a:lstStyle>
          <a:p>
            <a:r>
              <a:rPr lang="en-US" dirty="0" smtClean="0"/>
              <a:t>Click to add text</a:t>
            </a:r>
            <a:endParaRPr lang="en-US" dirty="0"/>
          </a:p>
        </p:txBody>
      </p:sp>
      <p:sp>
        <p:nvSpPr>
          <p:cNvPr id="6"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151882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457200" y="1350183"/>
            <a:ext cx="4038600" cy="4525963"/>
          </a:xfrm>
          <a:prstGeom prst="rect">
            <a:avLst/>
          </a:prstGeom>
        </p:spPr>
        <p:txBody>
          <a:bodyPr/>
          <a:lstStyle>
            <a:lvl1pPr>
              <a:defRPr sz="2000"/>
            </a:lvl1pPr>
            <a:lvl2pPr>
              <a:spcBef>
                <a:spcPts val="1000"/>
              </a:spcBef>
              <a:defRPr sz="1800"/>
            </a:lvl2pPr>
            <a:lvl3pPr>
              <a:spcBef>
                <a:spcPts val="1000"/>
              </a:spcBef>
              <a:defRPr sz="1600"/>
            </a:lvl3pPr>
            <a:lvl4pPr>
              <a:defRPr sz="1800"/>
            </a:lvl4pPr>
            <a:lvl5pPr>
              <a:defRPr sz="1800"/>
            </a:lvl5pPr>
            <a:lvl6pPr>
              <a:defRPr sz="1800"/>
            </a:lvl6pPr>
            <a:lvl7pPr>
              <a:defRPr sz="1800"/>
            </a:lvl7pPr>
            <a:lvl8pPr>
              <a:defRPr sz="1800"/>
            </a:lvl8pPr>
            <a:lvl9pPr>
              <a:defRPr sz="1800"/>
            </a:lvl9pPr>
          </a:lstStyle>
          <a:p>
            <a:pPr lvl="0"/>
            <a:r>
              <a:rPr lang="en-US" dirty="0" smtClean="0"/>
              <a:t>Click to add text</a:t>
            </a:r>
          </a:p>
          <a:p>
            <a:pPr lvl="1"/>
            <a:r>
              <a:rPr lang="en-US" dirty="0" smtClean="0"/>
              <a:t>Second level</a:t>
            </a:r>
          </a:p>
          <a:p>
            <a:pPr lvl="2"/>
            <a:r>
              <a:rPr lang="en-US" dirty="0" smtClean="0"/>
              <a:t>Third level</a:t>
            </a:r>
          </a:p>
        </p:txBody>
      </p:sp>
      <p:sp>
        <p:nvSpPr>
          <p:cNvPr id="4" name="Content Placeholder 3"/>
          <p:cNvSpPr>
            <a:spLocks noGrp="1"/>
          </p:cNvSpPr>
          <p:nvPr>
            <p:ph sz="half" idx="2" hasCustomPrompt="1"/>
          </p:nvPr>
        </p:nvSpPr>
        <p:spPr>
          <a:xfrm>
            <a:off x="4648200" y="1350183"/>
            <a:ext cx="4038600" cy="4525963"/>
          </a:xfrm>
          <a:prstGeom prst="rect">
            <a:avLst/>
          </a:prstGeom>
        </p:spPr>
        <p:txBody>
          <a:bodyPr/>
          <a:lstStyle>
            <a:lvl1pPr>
              <a:defRPr sz="2000"/>
            </a:lvl1pPr>
            <a:lvl2pPr>
              <a:spcBef>
                <a:spcPts val="1000"/>
              </a:spcBef>
              <a:defRPr sz="1800"/>
            </a:lvl2pPr>
            <a:lvl3pPr>
              <a:spcBef>
                <a:spcPts val="1000"/>
              </a:spcBef>
              <a:defRPr sz="1600"/>
            </a:lvl3pPr>
            <a:lvl4pPr>
              <a:defRPr sz="1800"/>
            </a:lvl4pPr>
            <a:lvl5pPr>
              <a:defRPr sz="1800"/>
            </a:lvl5pPr>
            <a:lvl6pPr>
              <a:defRPr sz="1800"/>
            </a:lvl6pPr>
            <a:lvl7pPr>
              <a:defRPr sz="1800"/>
            </a:lvl7pPr>
            <a:lvl8pPr>
              <a:defRPr sz="1800"/>
            </a:lvl8pPr>
            <a:lvl9pPr>
              <a:defRPr sz="1800"/>
            </a:lvl9pPr>
          </a:lstStyle>
          <a:p>
            <a:pPr lvl="0"/>
            <a:r>
              <a:rPr lang="en-US" dirty="0" smtClean="0"/>
              <a:t>Click to add text</a:t>
            </a:r>
          </a:p>
          <a:p>
            <a:pPr lvl="1"/>
            <a:r>
              <a:rPr lang="en-US" dirty="0" smtClean="0"/>
              <a:t>Second level</a:t>
            </a:r>
          </a:p>
          <a:p>
            <a:pPr lvl="2"/>
            <a:r>
              <a:rPr lang="en-US" dirty="0" smtClean="0"/>
              <a:t>Third level</a:t>
            </a:r>
          </a:p>
        </p:txBody>
      </p:sp>
      <p:sp>
        <p:nvSpPr>
          <p:cNvPr id="13" name="Title Placeholder 1"/>
          <p:cNvSpPr>
            <a:spLocks noGrp="1"/>
          </p:cNvSpPr>
          <p:nvPr>
            <p:ph type="title" hasCustomPrompt="1"/>
          </p:nvPr>
        </p:nvSpPr>
        <p:spPr>
          <a:xfrm>
            <a:off x="553641" y="274637"/>
            <a:ext cx="8036720" cy="743347"/>
          </a:xfrm>
          <a:prstGeom prst="rect">
            <a:avLst/>
          </a:prstGeom>
        </p:spPr>
        <p:txBody>
          <a:bodyPr vert="horz" lIns="91440" tIns="45720" rIns="91440" bIns="45720" rtlCol="0" anchor="ctr">
            <a:normAutofit/>
          </a:bodyPr>
          <a:lstStyle/>
          <a:p>
            <a:r>
              <a:rPr lang="en-US" dirty="0" smtClean="0"/>
              <a:t>Click to add title </a:t>
            </a:r>
            <a:endParaRPr lang="en-US" dirty="0"/>
          </a:p>
        </p:txBody>
      </p:sp>
      <p:sp>
        <p:nvSpPr>
          <p:cNvPr id="14" name="Date Placeholder 3"/>
          <p:cNvSpPr>
            <a:spLocks noGrp="1"/>
          </p:cNvSpPr>
          <p:nvPr>
            <p:ph type="dt" sz="half" idx="10"/>
          </p:nvPr>
        </p:nvSpPr>
        <p:spPr>
          <a:xfrm>
            <a:off x="3124200" y="6173788"/>
            <a:ext cx="2133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7"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18919410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4" name="Content Placeholder 3"/>
          <p:cNvSpPr>
            <a:spLocks noGrp="1"/>
          </p:cNvSpPr>
          <p:nvPr>
            <p:ph sz="half" idx="2" hasCustomPrompt="1"/>
          </p:nvPr>
        </p:nvSpPr>
        <p:spPr>
          <a:xfrm>
            <a:off x="553644" y="1844849"/>
            <a:ext cx="3847345" cy="3951288"/>
          </a:xfrm>
          <a:prstGeom prst="rect">
            <a:avLst/>
          </a:prstGeom>
        </p:spPr>
        <p:txBody>
          <a:bodyPr/>
          <a:lstStyle>
            <a:lvl1pPr>
              <a:lnSpc>
                <a:spcPts val="2400"/>
              </a:lnSpc>
              <a:spcBef>
                <a:spcPts val="1000"/>
              </a:spcBef>
              <a:defRPr sz="2000" baseline="0"/>
            </a:lvl1pPr>
            <a:lvl2pPr>
              <a:spcBef>
                <a:spcPts val="1000"/>
              </a:spcBef>
              <a:defRPr sz="1800" baseline="0"/>
            </a:lvl2pPr>
            <a:lvl3pPr>
              <a:spcBef>
                <a:spcPts val="1000"/>
              </a:spcBef>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add text</a:t>
            </a:r>
          </a:p>
          <a:p>
            <a:pPr lvl="1"/>
            <a:r>
              <a:rPr lang="en-US" dirty="0" smtClean="0"/>
              <a:t>Second level</a:t>
            </a:r>
          </a:p>
          <a:p>
            <a:pPr lvl="2"/>
            <a:r>
              <a:rPr lang="en-US" dirty="0" smtClean="0"/>
              <a:t>Third level</a:t>
            </a:r>
          </a:p>
        </p:txBody>
      </p:sp>
      <p:sp>
        <p:nvSpPr>
          <p:cNvPr id="5" name="Text Placeholder 4"/>
          <p:cNvSpPr>
            <a:spLocks noGrp="1"/>
          </p:cNvSpPr>
          <p:nvPr>
            <p:ph type="body" sz="quarter" idx="3" hasCustomPrompt="1"/>
          </p:nvPr>
        </p:nvSpPr>
        <p:spPr>
          <a:xfrm>
            <a:off x="4741504" y="1325098"/>
            <a:ext cx="3848856" cy="395027"/>
          </a:xfrm>
          <a:prstGeom prst="rect">
            <a:avLst/>
          </a:prstGeom>
        </p:spPr>
        <p:txBody>
          <a:bodyPr anchor="b">
            <a:noAutofit/>
          </a:bodyPr>
          <a:lstStyle>
            <a:lvl1pPr marL="0" indent="0">
              <a:buNone/>
              <a:defRPr sz="2000" b="1">
                <a:latin typeface="Georgia"/>
                <a:cs typeface="Georgi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add text</a:t>
            </a:r>
          </a:p>
        </p:txBody>
      </p:sp>
      <p:sp>
        <p:nvSpPr>
          <p:cNvPr id="6" name="Content Placeholder 5"/>
          <p:cNvSpPr>
            <a:spLocks noGrp="1"/>
          </p:cNvSpPr>
          <p:nvPr>
            <p:ph sz="quarter" idx="4" hasCustomPrompt="1"/>
          </p:nvPr>
        </p:nvSpPr>
        <p:spPr>
          <a:xfrm>
            <a:off x="4741504" y="1844849"/>
            <a:ext cx="3848856" cy="3951288"/>
          </a:xfrm>
          <a:prstGeom prst="rect">
            <a:avLst/>
          </a:prstGeom>
        </p:spPr>
        <p:txBody>
          <a:bodyPr/>
          <a:lstStyle>
            <a:lvl1pPr>
              <a:lnSpc>
                <a:spcPts val="2400"/>
              </a:lnSpc>
              <a:spcBef>
                <a:spcPts val="1000"/>
              </a:spcBef>
              <a:defRPr sz="2000" baseline="0"/>
            </a:lvl1pPr>
            <a:lvl2pPr>
              <a:spcBef>
                <a:spcPts val="1000"/>
              </a:spcBef>
              <a:defRPr sz="1800"/>
            </a:lvl2pPr>
            <a:lvl3pPr>
              <a:spcBef>
                <a:spcPts val="1000"/>
              </a:spcBef>
              <a:defRPr sz="1600"/>
            </a:lvl3pPr>
            <a:lvl4pPr>
              <a:defRPr sz="1600"/>
            </a:lvl4pPr>
            <a:lvl5pPr>
              <a:defRPr sz="1600"/>
            </a:lvl5pPr>
            <a:lvl6pPr>
              <a:defRPr sz="1600"/>
            </a:lvl6pPr>
            <a:lvl7pPr>
              <a:defRPr sz="1600"/>
            </a:lvl7pPr>
            <a:lvl8pPr>
              <a:defRPr sz="1600"/>
            </a:lvl8pPr>
            <a:lvl9pPr>
              <a:defRPr sz="1600"/>
            </a:lvl9pPr>
          </a:lstStyle>
          <a:p>
            <a:pPr lvl="0"/>
            <a:r>
              <a:rPr lang="en-US" dirty="0" smtClean="0"/>
              <a:t>Click to add text</a:t>
            </a:r>
          </a:p>
          <a:p>
            <a:pPr lvl="1"/>
            <a:r>
              <a:rPr lang="en-US" dirty="0" smtClean="0"/>
              <a:t>Second level</a:t>
            </a:r>
          </a:p>
          <a:p>
            <a:pPr lvl="2"/>
            <a:r>
              <a:rPr lang="en-US" dirty="0" smtClean="0"/>
              <a:t>Third level</a:t>
            </a:r>
          </a:p>
        </p:txBody>
      </p:sp>
      <p:sp>
        <p:nvSpPr>
          <p:cNvPr id="15" name="Title Placeholder 1"/>
          <p:cNvSpPr>
            <a:spLocks noGrp="1"/>
          </p:cNvSpPr>
          <p:nvPr>
            <p:ph type="title" hasCustomPrompt="1"/>
          </p:nvPr>
        </p:nvSpPr>
        <p:spPr>
          <a:xfrm>
            <a:off x="553641" y="274637"/>
            <a:ext cx="8036720" cy="743347"/>
          </a:xfrm>
          <a:prstGeom prst="rect">
            <a:avLst/>
          </a:prstGeom>
        </p:spPr>
        <p:txBody>
          <a:bodyPr vert="horz" lIns="91440" tIns="45720" rIns="91440" bIns="45720" rtlCol="0" anchor="ctr">
            <a:normAutofit/>
          </a:bodyPr>
          <a:lstStyle/>
          <a:p>
            <a:r>
              <a:rPr lang="en-US" dirty="0" smtClean="0"/>
              <a:t>Click to add title </a:t>
            </a:r>
            <a:endParaRPr lang="en-US" dirty="0"/>
          </a:p>
        </p:txBody>
      </p:sp>
      <p:sp>
        <p:nvSpPr>
          <p:cNvPr id="16" name="Date Placeholder 3"/>
          <p:cNvSpPr>
            <a:spLocks noGrp="1"/>
          </p:cNvSpPr>
          <p:nvPr>
            <p:ph type="dt" sz="half" idx="10"/>
          </p:nvPr>
        </p:nvSpPr>
        <p:spPr>
          <a:xfrm>
            <a:off x="3124200" y="6173788"/>
            <a:ext cx="2133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19" name="Text Placeholder 4"/>
          <p:cNvSpPr>
            <a:spLocks noGrp="1"/>
          </p:cNvSpPr>
          <p:nvPr>
            <p:ph type="body" sz="quarter" idx="12" hasCustomPrompt="1"/>
          </p:nvPr>
        </p:nvSpPr>
        <p:spPr>
          <a:xfrm>
            <a:off x="533400" y="1325098"/>
            <a:ext cx="3848856" cy="395027"/>
          </a:xfrm>
          <a:prstGeom prst="rect">
            <a:avLst/>
          </a:prstGeom>
        </p:spPr>
        <p:txBody>
          <a:bodyPr anchor="b">
            <a:noAutofit/>
          </a:bodyPr>
          <a:lstStyle>
            <a:lvl1pPr marL="0" indent="0">
              <a:buNone/>
              <a:defRPr sz="2000" b="1">
                <a:latin typeface="Georgia"/>
                <a:cs typeface="Georgi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add text</a:t>
            </a:r>
          </a:p>
        </p:txBody>
      </p:sp>
      <p:sp>
        <p:nvSpPr>
          <p:cNvPr id="9" name="Footer Placeholder 4"/>
          <p:cNvSpPr>
            <a:spLocks noGrp="1"/>
          </p:cNvSpPr>
          <p:nvPr>
            <p:ph type="ftr" sz="quarter" idx="1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1460617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0" name="Title Placeholder 1"/>
          <p:cNvSpPr>
            <a:spLocks noGrp="1"/>
          </p:cNvSpPr>
          <p:nvPr>
            <p:ph type="title" hasCustomPrompt="1"/>
          </p:nvPr>
        </p:nvSpPr>
        <p:spPr>
          <a:xfrm>
            <a:off x="553641" y="274637"/>
            <a:ext cx="8036720" cy="743347"/>
          </a:xfrm>
          <a:prstGeom prst="rect">
            <a:avLst/>
          </a:prstGeom>
        </p:spPr>
        <p:txBody>
          <a:bodyPr vert="horz" lIns="91440" tIns="45720" rIns="91440" bIns="45720" rtlCol="0" anchor="ctr">
            <a:normAutofit/>
          </a:bodyPr>
          <a:lstStyle/>
          <a:p>
            <a:r>
              <a:rPr lang="en-US" dirty="0" smtClean="0"/>
              <a:t>Click to add title</a:t>
            </a:r>
            <a:endParaRPr lang="en-US" dirty="0"/>
          </a:p>
        </p:txBody>
      </p:sp>
      <p:sp>
        <p:nvSpPr>
          <p:cNvPr id="11" name="Date Placeholder 3"/>
          <p:cNvSpPr>
            <a:spLocks noGrp="1"/>
          </p:cNvSpPr>
          <p:nvPr>
            <p:ph type="dt" sz="half" idx="2"/>
          </p:nvPr>
        </p:nvSpPr>
        <p:spPr>
          <a:xfrm>
            <a:off x="3124200" y="6173788"/>
            <a:ext cx="2133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31994211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US" smtClean="0"/>
              <a:t>This is the footer</a:t>
            </a:r>
            <a:endParaRPr lang="en-US"/>
          </a:p>
        </p:txBody>
      </p:sp>
      <p:sp>
        <p:nvSpPr>
          <p:cNvPr id="6" name="Rectangle 5"/>
          <p:cNvSpPr/>
          <p:nvPr userDrawn="1"/>
        </p:nvSpPr>
        <p:spPr bwMode="auto">
          <a:xfrm>
            <a:off x="1" y="0"/>
            <a:ext cx="9144000" cy="6858000"/>
          </a:xfrm>
          <a:prstGeom prst="rect">
            <a:avLst/>
          </a:prstGeom>
          <a:solidFill>
            <a:schemeClr val="bg1"/>
          </a:solidFill>
          <a:ln w="25400" cap="flat" cmpd="sng" algn="ctr">
            <a:noFill/>
            <a:prstDash val="solid"/>
            <a:round/>
            <a:headEnd type="none" w="med" len="med"/>
            <a:tailEnd type="none" w="med" len="med"/>
          </a:ln>
          <a:effectLst/>
        </p:spPr>
        <p:txBody>
          <a:bodyPr vert="horz" wrap="square" lIns="64291" tIns="32146" rIns="64291" bIns="32146" numCol="1" rtlCol="0" anchor="t" anchorCtr="0" compatLnSpc="1">
            <a:prstTxWarp prst="textNoShape">
              <a:avLst/>
            </a:prstTxWarp>
          </a:bodyPr>
          <a:lstStyle/>
          <a:p>
            <a:pPr marL="0" marR="0" indent="0" algn="l" defTabSz="642915" rtl="0" eaLnBrk="1" fontAlgn="base" latinLnBrk="0" hangingPunct="1">
              <a:lnSpc>
                <a:spcPct val="100000"/>
              </a:lnSpc>
              <a:spcBef>
                <a:spcPct val="0"/>
              </a:spcBef>
              <a:spcAft>
                <a:spcPct val="0"/>
              </a:spcAft>
              <a:buClrTx/>
              <a:buSzTx/>
              <a:buFontTx/>
              <a:buNone/>
              <a:tabLst/>
            </a:pPr>
            <a:endParaRPr kumimoji="0" lang="en-US" sz="2400" b="0" i="0" u="none" strike="noStrike" cap="none" normalizeH="0" baseline="0" dirty="0">
              <a:ln>
                <a:noFill/>
              </a:ln>
              <a:solidFill>
                <a:srgbClr val="000000"/>
              </a:solidFill>
              <a:effectLst/>
              <a:latin typeface="Arial" charset="0"/>
              <a:ea typeface="ヒラギノ角ゴ ProN W3" charset="-128"/>
              <a:cs typeface="ヒラギノ角ゴ ProN W3" charset="-128"/>
              <a:sym typeface="Arial" charset="0"/>
            </a:endParaRPr>
          </a:p>
        </p:txBody>
      </p:sp>
      <p:sp>
        <p:nvSpPr>
          <p:cNvPr id="7" name="Footer Placeholder 4"/>
          <p:cNvSpPr txBox="1">
            <a:spLocks/>
          </p:cNvSpPr>
          <p:nvPr userDrawn="1"/>
        </p:nvSpPr>
        <p:spPr>
          <a:xfrm>
            <a:off x="5847160" y="6326188"/>
            <a:ext cx="2895600" cy="365125"/>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Arial"/>
                <a:ea typeface="+mn-ea"/>
                <a:cs typeface="Arial"/>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2330050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Numbered list">
    <p:spTree>
      <p:nvGrpSpPr>
        <p:cNvPr id="1" name=""/>
        <p:cNvGrpSpPr/>
        <p:nvPr/>
      </p:nvGrpSpPr>
      <p:grpSpPr>
        <a:xfrm>
          <a:off x="0" y="0"/>
          <a:ext cx="0" cy="0"/>
          <a:chOff x="0" y="0"/>
          <a:chExt cx="0" cy="0"/>
        </a:xfrm>
      </p:grpSpPr>
      <p:sp>
        <p:nvSpPr>
          <p:cNvPr id="14" name="Date Placeholder 3"/>
          <p:cNvSpPr>
            <a:spLocks noGrp="1"/>
          </p:cNvSpPr>
          <p:nvPr>
            <p:ph type="dt" sz="half" idx="2"/>
          </p:nvPr>
        </p:nvSpPr>
        <p:spPr>
          <a:xfrm>
            <a:off x="3124200" y="6173788"/>
            <a:ext cx="2133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22" name="Title Placeholder 1"/>
          <p:cNvSpPr>
            <a:spLocks noGrp="1"/>
          </p:cNvSpPr>
          <p:nvPr>
            <p:ph type="title" hasCustomPrompt="1"/>
          </p:nvPr>
        </p:nvSpPr>
        <p:spPr>
          <a:xfrm>
            <a:off x="553641" y="274637"/>
            <a:ext cx="8036720" cy="743347"/>
          </a:xfrm>
          <a:prstGeom prst="rect">
            <a:avLst/>
          </a:prstGeom>
        </p:spPr>
        <p:txBody>
          <a:bodyPr vert="horz" lIns="91440" tIns="45720" rIns="91440" bIns="45720" rtlCol="0" anchor="ctr">
            <a:normAutofit/>
          </a:bodyPr>
          <a:lstStyle/>
          <a:p>
            <a:r>
              <a:rPr lang="en-US" dirty="0" smtClean="0"/>
              <a:t>Click to add title </a:t>
            </a:r>
            <a:endParaRPr lang="en-US" dirty="0"/>
          </a:p>
        </p:txBody>
      </p:sp>
      <p:sp>
        <p:nvSpPr>
          <p:cNvPr id="24" name="Content Placeholder 2"/>
          <p:cNvSpPr>
            <a:spLocks noGrp="1"/>
          </p:cNvSpPr>
          <p:nvPr>
            <p:ph sz="half" idx="1" hasCustomPrompt="1"/>
          </p:nvPr>
        </p:nvSpPr>
        <p:spPr>
          <a:xfrm>
            <a:off x="553643" y="1350183"/>
            <a:ext cx="8036719" cy="4525963"/>
          </a:xfrm>
          <a:prstGeom prst="rect">
            <a:avLst/>
          </a:prstGeom>
        </p:spPr>
        <p:txBody>
          <a:bodyPr/>
          <a:lstStyle>
            <a:lvl1pPr marL="452628" indent="-457200">
              <a:buFont typeface="+mj-lt"/>
              <a:buAutoNum type="arabicPeriod"/>
              <a:defRPr sz="2000"/>
            </a:lvl1pPr>
            <a:lvl2pPr marL="800100" indent="-342900">
              <a:spcBef>
                <a:spcPts val="1000"/>
              </a:spcBef>
              <a:buSzPct val="100000"/>
              <a:buFont typeface="+mj-lt"/>
              <a:buAutoNum type="alphaLcPeriod"/>
              <a:defRPr sz="1800"/>
            </a:lvl2pPr>
            <a:lvl3pPr>
              <a:spcBef>
                <a:spcPts val="1000"/>
              </a:spcBef>
              <a:defRPr sz="1600"/>
            </a:lvl3pPr>
            <a:lvl4pPr>
              <a:defRPr sz="1800"/>
            </a:lvl4pPr>
            <a:lvl5pPr>
              <a:defRPr sz="1800"/>
            </a:lvl5pPr>
            <a:lvl6pPr>
              <a:defRPr sz="1800"/>
            </a:lvl6pPr>
            <a:lvl7pPr>
              <a:defRPr sz="1800"/>
            </a:lvl7pPr>
            <a:lvl8pPr>
              <a:defRPr sz="1800"/>
            </a:lvl8pPr>
            <a:lvl9pPr>
              <a:defRPr sz="1800"/>
            </a:lvl9pPr>
          </a:lstStyle>
          <a:p>
            <a:pPr lvl="0"/>
            <a:r>
              <a:rPr lang="en-US" dirty="0" smtClean="0"/>
              <a:t>Click to add text</a:t>
            </a:r>
          </a:p>
          <a:p>
            <a:pPr lvl="1"/>
            <a:r>
              <a:rPr lang="en-US" dirty="0" smtClean="0"/>
              <a:t>Second level</a:t>
            </a:r>
          </a:p>
          <a:p>
            <a:pPr lvl="2"/>
            <a:r>
              <a:rPr lang="en-US" dirty="0" smtClean="0"/>
              <a:t>Third level</a:t>
            </a:r>
          </a:p>
        </p:txBody>
      </p:sp>
      <p:sp>
        <p:nvSpPr>
          <p:cNvPr id="6"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Tree>
    <p:extLst>
      <p:ext uri="{BB962C8B-B14F-4D97-AF65-F5344CB8AC3E}">
        <p14:creationId xmlns:p14="http://schemas.microsoft.com/office/powerpoint/2010/main" val="31778963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3124200" y="6173788"/>
            <a:ext cx="2133600" cy="365125"/>
          </a:xfrm>
          <a:prstGeom prst="rect">
            <a:avLst/>
          </a:prstGeom>
        </p:spPr>
        <p:txBody>
          <a:bodyPr vert="horz" lIns="91440" tIns="45720" rIns="91440" bIns="45720" rtlCol="0" anchor="ctr"/>
          <a:lstStyle>
            <a:lvl1pPr algn="ctr">
              <a:defRPr sz="1200">
                <a:solidFill>
                  <a:schemeClr val="tx1">
                    <a:tint val="75000"/>
                  </a:schemeClr>
                </a:solidFill>
                <a:latin typeface="Arial"/>
                <a:cs typeface="Arial"/>
              </a:defRPr>
            </a:lvl1pPr>
          </a:lstStyle>
          <a:p>
            <a:endParaRPr lang="en-US" dirty="0"/>
          </a:p>
        </p:txBody>
      </p:sp>
      <p:sp>
        <p:nvSpPr>
          <p:cNvPr id="5" name="Footer Placeholder 4"/>
          <p:cNvSpPr>
            <a:spLocks noGrp="1"/>
          </p:cNvSpPr>
          <p:nvPr>
            <p:ph type="ftr" sz="quarter" idx="3"/>
          </p:nvPr>
        </p:nvSpPr>
        <p:spPr>
          <a:xfrm>
            <a:off x="5694760" y="6173788"/>
            <a:ext cx="2895600" cy="365125"/>
          </a:xfrm>
          <a:prstGeom prst="rect">
            <a:avLst/>
          </a:prstGeom>
        </p:spPr>
        <p:txBody>
          <a:bodyPr vert="horz" lIns="91440" tIns="45720" rIns="91440" bIns="45720" rtlCol="0" anchor="ctr"/>
          <a:lstStyle>
            <a:lvl1pPr algn="r">
              <a:defRPr sz="1200">
                <a:solidFill>
                  <a:schemeClr val="tx1">
                    <a:tint val="75000"/>
                  </a:schemeClr>
                </a:solidFill>
                <a:latin typeface="Arial"/>
                <a:cs typeface="Arial"/>
              </a:defRPr>
            </a:lvl1pPr>
          </a:lstStyle>
          <a:p>
            <a:fld id="{022636EB-ADE8-A646-A11D-FED0A955D1AA}" type="slidenum">
              <a:rPr lang="en-US" smtClean="0"/>
              <a:pPr/>
              <a:t>‹#›</a:t>
            </a:fld>
            <a:endParaRPr lang="en-US" dirty="0"/>
          </a:p>
        </p:txBody>
      </p:sp>
      <p:sp>
        <p:nvSpPr>
          <p:cNvPr id="7" name="Title Placeholder 1"/>
          <p:cNvSpPr>
            <a:spLocks noGrp="1"/>
          </p:cNvSpPr>
          <p:nvPr>
            <p:ph type="title"/>
          </p:nvPr>
        </p:nvSpPr>
        <p:spPr>
          <a:xfrm>
            <a:off x="553641" y="274637"/>
            <a:ext cx="8036720" cy="743347"/>
          </a:xfrm>
          <a:prstGeom prst="rect">
            <a:avLst/>
          </a:prstGeom>
        </p:spPr>
        <p:txBody>
          <a:bodyPr vert="horz" lIns="91440" tIns="45720" rIns="91440" bIns="45720" rtlCol="0" anchor="ctr">
            <a:normAutofit/>
          </a:bodyPr>
          <a:lstStyle/>
          <a:p>
            <a:r>
              <a:rPr lang="en-US" smtClean="0"/>
              <a:t>Click to edit Master title style</a:t>
            </a:r>
            <a:endParaRPr lang="en-US" dirty="0"/>
          </a:p>
        </p:txBody>
      </p:sp>
      <p:cxnSp>
        <p:nvCxnSpPr>
          <p:cNvPr id="8" name="Straight Connector 13"/>
          <p:cNvCxnSpPr>
            <a:cxnSpLocks noChangeShapeType="1"/>
          </p:cNvCxnSpPr>
          <p:nvPr/>
        </p:nvCxnSpPr>
        <p:spPr bwMode="auto">
          <a:xfrm>
            <a:off x="553644" y="1017984"/>
            <a:ext cx="8036719" cy="0"/>
          </a:xfrm>
          <a:prstGeom prst="line">
            <a:avLst/>
          </a:prstGeom>
          <a:noFill/>
          <a:ln w="25400">
            <a:solidFill>
              <a:srgbClr val="50B748"/>
            </a:solidFill>
            <a:round/>
            <a:headEnd/>
            <a:tailEnd/>
          </a:ln>
          <a:extLst>
            <a:ext uri="{909E8E84-426E-40dd-AFC4-6F175D3DCCD1}">
              <a14:hiddenFill xmlns:a14="http://schemas.microsoft.com/office/drawing/2010/main">
                <a:noFill/>
              </a14:hiddenFill>
            </a:ext>
          </a:extLst>
        </p:spPr>
      </p:cxnSp>
      <p:sp>
        <p:nvSpPr>
          <p:cNvPr id="9" name="Text Placeholder 2"/>
          <p:cNvSpPr>
            <a:spLocks noGrp="1"/>
          </p:cNvSpPr>
          <p:nvPr>
            <p:ph type="body" idx="1"/>
          </p:nvPr>
        </p:nvSpPr>
        <p:spPr>
          <a:xfrm>
            <a:off x="553641" y="1340182"/>
            <a:ext cx="8036720" cy="429023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653636983"/>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0" r:id="rId3"/>
    <p:sldLayoutId id="2147483651" r:id="rId4"/>
    <p:sldLayoutId id="2147483652" r:id="rId5"/>
    <p:sldLayoutId id="2147483653" r:id="rId6"/>
    <p:sldLayoutId id="2147483654" r:id="rId7"/>
    <p:sldLayoutId id="2147483655" r:id="rId8"/>
    <p:sldLayoutId id="2147483659" r:id="rId9"/>
    <p:sldLayoutId id="2147483658" r:id="rId10"/>
    <p:sldLayoutId id="2147483657" r:id="rId11"/>
    <p:sldLayoutId id="2147483661" r:id="rId12"/>
    <p:sldLayoutId id="2147483662" r:id="rId13"/>
    <p:sldLayoutId id="2147483660" r:id="rId14"/>
    <p:sldLayoutId id="2147483666" r:id="rId15"/>
    <p:sldLayoutId id="2147483667" r:id="rId16"/>
    <p:sldLayoutId id="2147483669" r:id="rId17"/>
    <p:sldLayoutId id="2147483670" r:id="rId18"/>
  </p:sldLayoutIdLst>
  <p:hf sldNum="0" hdr="0" dt="0"/>
  <p:txStyles>
    <p:titleStyle>
      <a:lvl1pPr algn="l" defTabSz="457200" rtl="0" eaLnBrk="1" latinLnBrk="0" hangingPunct="1">
        <a:spcBef>
          <a:spcPct val="0"/>
        </a:spcBef>
        <a:buNone/>
        <a:defRPr sz="2800" kern="1200">
          <a:solidFill>
            <a:schemeClr val="tx1"/>
          </a:solidFill>
          <a:latin typeface="+mj-lt"/>
          <a:ea typeface="+mj-ea"/>
          <a:cs typeface="+mj-cs"/>
        </a:defRPr>
      </a:lvl1pPr>
    </p:titleStyle>
    <p:bodyStyle>
      <a:lvl1pPr marL="342900" indent="-347472" algn="l" defTabSz="457200" rtl="0" eaLnBrk="1" latinLnBrk="0" hangingPunct="1">
        <a:lnSpc>
          <a:spcPts val="2600"/>
        </a:lnSpc>
        <a:spcBef>
          <a:spcPts val="1000"/>
        </a:spcBef>
        <a:buClr>
          <a:schemeClr val="tx2"/>
        </a:buClr>
        <a:buFont typeface="Wingdings" charset="2"/>
        <a:buChar char="§"/>
        <a:defRPr sz="2200" kern="1200">
          <a:solidFill>
            <a:schemeClr val="tx1"/>
          </a:solidFill>
          <a:latin typeface="+mn-lt"/>
          <a:ea typeface="+mn-ea"/>
          <a:cs typeface="+mn-cs"/>
        </a:defRPr>
      </a:lvl1pPr>
      <a:lvl2pPr marL="742950" indent="-285750" algn="l" defTabSz="457200" rtl="0" eaLnBrk="1" latinLnBrk="0" hangingPunct="1">
        <a:spcBef>
          <a:spcPts val="1000"/>
        </a:spcBef>
        <a:buClr>
          <a:schemeClr val="tx2"/>
        </a:buClr>
        <a:buSzPct val="50000"/>
        <a:buFont typeface="Wingdings" charset="2"/>
        <a:buChar char=""/>
        <a:defRPr sz="2000" kern="1200">
          <a:solidFill>
            <a:schemeClr val="tx1"/>
          </a:solidFill>
          <a:latin typeface="+mn-lt"/>
          <a:ea typeface="+mn-ea"/>
          <a:cs typeface="+mn-cs"/>
        </a:defRPr>
      </a:lvl2pPr>
      <a:lvl3pPr marL="1143000" indent="-228600" algn="l" defTabSz="457200" rtl="0" eaLnBrk="1" latinLnBrk="0" hangingPunct="1">
        <a:spcBef>
          <a:spcPts val="1000"/>
        </a:spcBef>
        <a:buFont typeface="Arial"/>
        <a:buChar char="•"/>
        <a:defRPr sz="18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6.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8.png"/></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 Id="rId3" Type="http://schemas.openxmlformats.org/officeDocument/2006/relationships/image" Target="../media/image9.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10.jp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image" Target="../media/image11.pn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87.xml.rels><?xml version="1.0" encoding="UTF-8" standalone="yes"?>
<Relationships xmlns="http://schemas.openxmlformats.org/package/2006/relationships"><Relationship Id="rId11" Type="http://schemas.openxmlformats.org/officeDocument/2006/relationships/hyperlink" Target="https://hbr.org/2011/04/strategies-for-learning-from-failure" TargetMode="External"/><Relationship Id="rId12" Type="http://schemas.openxmlformats.org/officeDocument/2006/relationships/hyperlink" Target="http://charlesduhigg.com/the-power-of-habit/" TargetMode="External"/><Relationship Id="rId13" Type="http://schemas.openxmlformats.org/officeDocument/2006/relationships/hyperlink" Target="http://www.axialent.com/uploads/paper/archivo/A%20Conscious%20Case%20for%20Diversity%20and%20Inclusion%20_%20Pamela%20Mattsson.pdf" TargetMode="External"/><Relationship Id="rId14" Type="http://schemas.openxmlformats.org/officeDocument/2006/relationships/hyperlink" Target="https://hbr.org/2013/12/how-diversity-can-drive-innovation" TargetMode="External"/><Relationship Id="rId15" Type="http://schemas.openxmlformats.org/officeDocument/2006/relationships/hyperlink" Target="https://www.linkedin.com/pulse/diversity-moral-imperative-just-business-rob-cahill" TargetMode="External"/><Relationship Id="rId16" Type="http://schemas.openxmlformats.org/officeDocument/2006/relationships/hyperlink" Target="http://www.boykiemackay.com/productivity/10-years-of-experience-or-1-year-repeated-10-times/" TargetMode="External"/><Relationship Id="rId17" Type="http://schemas.openxmlformats.org/officeDocument/2006/relationships/hyperlink" Target="http://blog.jessitron.com/2017/06/the-most-productive-circumstances-for.html" TargetMode="External"/><Relationship Id="rId18" Type="http://schemas.openxmlformats.org/officeDocument/2006/relationships/hyperlink" Target="https://hbr.org/2013/05/your-optimism-might-be-stifling-your-team" TargetMode="External"/><Relationship Id="rId19" Type="http://schemas.openxmlformats.org/officeDocument/2006/relationships/hyperlink" Target="https://www.youtube.com/watch?v=MzTNMalfyhM" TargetMode="External"/><Relationship Id="rId1" Type="http://schemas.openxmlformats.org/officeDocument/2006/relationships/slideLayout" Target="../slideLayouts/slideLayout9.xml"/><Relationship Id="rId2" Type="http://schemas.openxmlformats.org/officeDocument/2006/relationships/notesSlide" Target="../notesSlides/notesSlide35.xml"/><Relationship Id="rId3" Type="http://schemas.openxmlformats.org/officeDocument/2006/relationships/hyperlink" Target="http://freakonomics.com/podcast/in-praise-of-maintenance/" TargetMode="External"/><Relationship Id="rId4" Type="http://schemas.openxmlformats.org/officeDocument/2006/relationships/hyperlink" Target="http://freakonomics.com/podcast/gender-barriers/" TargetMode="External"/><Relationship Id="rId5" Type="http://schemas.openxmlformats.org/officeDocument/2006/relationships/hyperlink" Target="https://www.nytimes.com/2016/02/28/magazine/what-google-learned-from-its-quest-to-build-the-perfect-team.html" TargetMode="External"/><Relationship Id="rId6" Type="http://schemas.openxmlformats.org/officeDocument/2006/relationships/hyperlink" Target="https://rework.withgoogle.com/blog/how-to-foster-psychological-safety/" TargetMode="External"/><Relationship Id="rId7" Type="http://schemas.openxmlformats.org/officeDocument/2006/relationships/hyperlink" Target="https://codeascraft.com/2012/05/22/blameless-postmortems/" TargetMode="External"/><Relationship Id="rId8" Type="http://schemas.openxmlformats.org/officeDocument/2006/relationships/hyperlink" Target="https://codeascraft.com/2016/11/17/debriefing-facilitation-guide/" TargetMode="External"/><Relationship Id="rId9" Type="http://schemas.openxmlformats.org/officeDocument/2006/relationships/hyperlink" Target="http://www.amazon.com/Field-Guide-Understanding-Human-Error/dp/0754648265" TargetMode="External"/><Relationship Id="rId10" Type="http://schemas.openxmlformats.org/officeDocument/2006/relationships/hyperlink" Target="http://lessonslearned.faa.gov/ll_main.cfm?TabID=3&amp;LLID=59" TargetMode="Externa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6.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dirty="0" smtClean="0"/>
              <a:t>A Place to Grow</a:t>
            </a:r>
            <a:endParaRPr lang="en-US" b="1" dirty="0"/>
          </a:p>
        </p:txBody>
      </p:sp>
      <p:sp>
        <p:nvSpPr>
          <p:cNvPr id="4" name="Text Placeholder 3"/>
          <p:cNvSpPr>
            <a:spLocks noGrp="1"/>
          </p:cNvSpPr>
          <p:nvPr>
            <p:ph type="body" sz="quarter" idx="13"/>
          </p:nvPr>
        </p:nvSpPr>
        <p:spPr>
          <a:xfrm>
            <a:off x="536222" y="3695001"/>
            <a:ext cx="3200449" cy="1269543"/>
          </a:xfrm>
        </p:spPr>
        <p:txBody>
          <a:bodyPr>
            <a:normAutofit/>
          </a:bodyPr>
          <a:lstStyle/>
          <a:p>
            <a:r>
              <a:rPr lang="en-US" sz="1800" b="1" dirty="0" smtClean="0"/>
              <a:t>Marc Esher</a:t>
            </a:r>
          </a:p>
          <a:p>
            <a:endParaRPr lang="en-US" sz="1800" b="1" dirty="0"/>
          </a:p>
          <a:p>
            <a:r>
              <a:rPr lang="en-US" sz="1800" b="1" dirty="0" smtClean="0"/>
              <a:t>@</a:t>
            </a:r>
            <a:r>
              <a:rPr lang="en-US" sz="1800" b="1" dirty="0" err="1" smtClean="0"/>
              <a:t>marcesher</a:t>
            </a:r>
            <a:endParaRPr lang="en-US" sz="1800" b="1" dirty="0" smtClean="0"/>
          </a:p>
          <a:p>
            <a:r>
              <a:rPr lang="en-US" sz="1800" b="1" dirty="0" smtClean="0"/>
              <a:t>https://</a:t>
            </a:r>
            <a:r>
              <a:rPr lang="en-US" sz="1800" b="1" dirty="0" err="1" smtClean="0"/>
              <a:t>marcesher.com</a:t>
            </a:r>
            <a:endParaRPr lang="en-US" sz="1800" b="1" dirty="0"/>
          </a:p>
        </p:txBody>
      </p:sp>
      <p:sp>
        <p:nvSpPr>
          <p:cNvPr id="6" name="Subtitle 5"/>
          <p:cNvSpPr>
            <a:spLocks noGrp="1"/>
          </p:cNvSpPr>
          <p:nvPr>
            <p:ph type="subTitle" idx="1"/>
          </p:nvPr>
        </p:nvSpPr>
        <p:spPr>
          <a:xfrm>
            <a:off x="536494" y="428118"/>
            <a:ext cx="6400354" cy="341911"/>
          </a:xfrm>
        </p:spPr>
        <p:txBody>
          <a:bodyPr/>
          <a:lstStyle/>
          <a:p>
            <a:r>
              <a:rPr lang="en-US" sz="1800" dirty="0" err="1" smtClean="0"/>
              <a:t>cf.Objective</a:t>
            </a:r>
            <a:r>
              <a:rPr lang="en-US" sz="1800" dirty="0" smtClean="0"/>
              <a:t>() 2017</a:t>
            </a:r>
            <a:endParaRPr lang="en-US" sz="1800" dirty="0"/>
          </a:p>
        </p:txBody>
      </p:sp>
      <p:sp>
        <p:nvSpPr>
          <p:cNvPr id="5" name="Footer Placeholder 4"/>
          <p:cNvSpPr>
            <a:spLocks noGrp="1"/>
          </p:cNvSpPr>
          <p:nvPr>
            <p:ph type="ftr" sz="quarter" idx="4294967295"/>
          </p:nvPr>
        </p:nvSpPr>
        <p:spPr>
          <a:xfrm>
            <a:off x="6248400" y="6173788"/>
            <a:ext cx="2895600" cy="365125"/>
          </a:xfrm>
        </p:spPr>
        <p:txBody>
          <a:bodyPr/>
          <a:lstStyle/>
          <a:p>
            <a:fld id="{022636EB-ADE8-A646-A11D-FED0A955D1AA}" type="slidenum">
              <a:rPr lang="en-US" smtClean="0"/>
              <a:pPr/>
              <a:t>1</a:t>
            </a:fld>
            <a:endParaRPr lang="en-US" dirty="0"/>
          </a:p>
        </p:txBody>
      </p:sp>
    </p:spTree>
    <p:extLst>
      <p:ext uri="{BB962C8B-B14F-4D97-AF65-F5344CB8AC3E}">
        <p14:creationId xmlns:p14="http://schemas.microsoft.com/office/powerpoint/2010/main" val="282764609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36222" y="1009280"/>
            <a:ext cx="8102635" cy="2678245"/>
          </a:xfrm>
        </p:spPr>
        <p:txBody>
          <a:bodyPr>
            <a:noAutofit/>
          </a:bodyPr>
          <a:lstStyle/>
          <a:p>
            <a:pPr algn="ctr"/>
            <a:r>
              <a:rPr lang="en-US" sz="4800" dirty="0" smtClean="0">
                <a:latin typeface="Helvetica Neue"/>
                <a:cs typeface="Helvetica Neue"/>
              </a:rPr>
              <a:t>Multipliers </a:t>
            </a:r>
            <a:br>
              <a:rPr lang="en-US" sz="4800" dirty="0" smtClean="0">
                <a:latin typeface="Helvetica Neue"/>
                <a:cs typeface="Helvetica Neue"/>
              </a:rPr>
            </a:br>
            <a:r>
              <a:rPr lang="en-US" sz="4800" dirty="0" smtClean="0">
                <a:latin typeface="Helvetica Neue"/>
                <a:cs typeface="Helvetica Neue"/>
              </a:rPr>
              <a:t>vs. </a:t>
            </a:r>
            <a:br>
              <a:rPr lang="en-US" sz="4800" dirty="0" smtClean="0">
                <a:latin typeface="Helvetica Neue"/>
                <a:cs typeface="Helvetica Neue"/>
              </a:rPr>
            </a:br>
            <a:r>
              <a:rPr lang="en-US" sz="4800" dirty="0" smtClean="0">
                <a:latin typeface="Helvetica Neue"/>
                <a:cs typeface="Helvetica Neue"/>
              </a:rPr>
              <a:t>Diminishers</a:t>
            </a:r>
            <a:endParaRPr lang="en-US" sz="4800" dirty="0">
              <a:latin typeface="Helvetica Neue"/>
              <a:cs typeface="Helvetica Neue"/>
            </a:endParaRPr>
          </a:p>
        </p:txBody>
      </p:sp>
      <p:sp>
        <p:nvSpPr>
          <p:cNvPr id="3" name="Text Placeholder 2"/>
          <p:cNvSpPr>
            <a:spLocks noGrp="1"/>
          </p:cNvSpPr>
          <p:nvPr>
            <p:ph type="body" sz="quarter" idx="13"/>
          </p:nvPr>
        </p:nvSpPr>
        <p:spPr/>
        <p:txBody>
          <a:bodyPr/>
          <a:lstStyle/>
          <a:p>
            <a:endParaRPr lang="en-US"/>
          </a:p>
        </p:txBody>
      </p:sp>
      <p:sp>
        <p:nvSpPr>
          <p:cNvPr id="2" name="Subtitle 1"/>
          <p:cNvSpPr>
            <a:spLocks noGrp="1"/>
          </p:cNvSpPr>
          <p:nvPr>
            <p:ph type="subTitle" idx="1"/>
          </p:nvPr>
        </p:nvSpPr>
        <p:spPr/>
        <p:txBody>
          <a:bodyPr/>
          <a:lstStyle/>
          <a:p>
            <a:endParaRPr lang="en-US"/>
          </a:p>
        </p:txBody>
      </p:sp>
      <p:sp>
        <p:nvSpPr>
          <p:cNvPr id="5" name="Footer Placeholder 4"/>
          <p:cNvSpPr>
            <a:spLocks noGrp="1"/>
          </p:cNvSpPr>
          <p:nvPr>
            <p:ph type="ftr" sz="quarter" idx="4294967295"/>
          </p:nvPr>
        </p:nvSpPr>
        <p:spPr>
          <a:xfrm>
            <a:off x="6248400" y="6173788"/>
            <a:ext cx="2895600" cy="365125"/>
          </a:xfrm>
        </p:spPr>
        <p:txBody>
          <a:bodyPr/>
          <a:lstStyle/>
          <a:p>
            <a:fld id="{022636EB-ADE8-A646-A11D-FED0A955D1AA}" type="slidenum">
              <a:rPr lang="en-US" smtClean="0"/>
              <a:pPr/>
              <a:t>10</a:t>
            </a:fld>
            <a:endParaRPr lang="en-US" dirty="0"/>
          </a:p>
        </p:txBody>
      </p:sp>
    </p:spTree>
    <p:extLst>
      <p:ext uri="{BB962C8B-B14F-4D97-AF65-F5344CB8AC3E}">
        <p14:creationId xmlns:p14="http://schemas.microsoft.com/office/powerpoint/2010/main" val="396831164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p:txBody>
          <a:bodyPr/>
          <a:lstStyle/>
          <a:p>
            <a:fld id="{022636EB-ADE8-A646-A11D-FED0A955D1AA}" type="slidenum">
              <a:rPr lang="en-US" smtClean="0"/>
              <a:pPr/>
              <a:t>11</a:t>
            </a:fld>
            <a:endParaRPr lang="en-US" dirty="0"/>
          </a:p>
        </p:txBody>
      </p:sp>
      <p:pic>
        <p:nvPicPr>
          <p:cNvPr id="3" name="Picture 2"/>
          <p:cNvPicPr>
            <a:picLocks noChangeAspect="1"/>
          </p:cNvPicPr>
          <p:nvPr/>
        </p:nvPicPr>
        <p:blipFill>
          <a:blip r:embed="rId2"/>
          <a:stretch>
            <a:fillRect/>
          </a:stretch>
        </p:blipFill>
        <p:spPr>
          <a:xfrm>
            <a:off x="2311400" y="0"/>
            <a:ext cx="4508500" cy="6858000"/>
          </a:xfrm>
          <a:prstGeom prst="rect">
            <a:avLst/>
          </a:prstGeom>
        </p:spPr>
      </p:pic>
    </p:spTree>
    <p:extLst>
      <p:ext uri="{BB962C8B-B14F-4D97-AF65-F5344CB8AC3E}">
        <p14:creationId xmlns:p14="http://schemas.microsoft.com/office/powerpoint/2010/main" val="78065982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1157099"/>
          </a:xfrm>
        </p:spPr>
        <p:txBody>
          <a:bodyPr>
            <a:normAutofit fontScale="90000"/>
          </a:bodyPr>
          <a:lstStyle/>
          <a:p>
            <a:pPr algn="ctr"/>
            <a:r>
              <a:rPr lang="en-US" dirty="0" smtClean="0">
                <a:latin typeface="Helvetica Neue"/>
                <a:cs typeface="Helvetica Neue"/>
              </a:rPr>
              <a:t>The Mindset of a </a:t>
            </a:r>
            <a:r>
              <a:rPr lang="en-US" dirty="0" err="1" smtClean="0">
                <a:latin typeface="Helvetica Neue"/>
                <a:cs typeface="Helvetica Neue"/>
              </a:rPr>
              <a:t>Diminisher</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12</a:t>
            </a:fld>
            <a:endParaRPr lang="en-US" dirty="0"/>
          </a:p>
        </p:txBody>
      </p:sp>
      <p:sp>
        <p:nvSpPr>
          <p:cNvPr id="4" name="TextBox 3"/>
          <p:cNvSpPr txBox="1"/>
          <p:nvPr/>
        </p:nvSpPr>
        <p:spPr>
          <a:xfrm>
            <a:off x="781519" y="1928668"/>
            <a:ext cx="7808841" cy="1077218"/>
          </a:xfrm>
          <a:prstGeom prst="rect">
            <a:avLst/>
          </a:prstGeom>
          <a:noFill/>
        </p:spPr>
        <p:txBody>
          <a:bodyPr wrap="square" rtlCol="0">
            <a:spAutoFit/>
          </a:bodyPr>
          <a:lstStyle/>
          <a:p>
            <a:r>
              <a:rPr lang="en-US" sz="3200" dirty="0" smtClean="0">
                <a:solidFill>
                  <a:schemeClr val="tx2"/>
                </a:solidFill>
                <a:latin typeface="Helvetica Neue"/>
                <a:cs typeface="Helvetica Neue"/>
              </a:rPr>
              <a:t>“Really intelligent people are rare. They will never figure things out without me”</a:t>
            </a:r>
            <a:endParaRPr lang="en-US" sz="3200" dirty="0">
              <a:solidFill>
                <a:schemeClr val="tx2"/>
              </a:solidFill>
              <a:latin typeface="Helvetica Neue"/>
              <a:cs typeface="Helvetica Neue"/>
            </a:endParaRPr>
          </a:p>
        </p:txBody>
      </p:sp>
    </p:spTree>
    <p:extLst>
      <p:ext uri="{BB962C8B-B14F-4D97-AF65-F5344CB8AC3E}">
        <p14:creationId xmlns:p14="http://schemas.microsoft.com/office/powerpoint/2010/main" val="328818648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1157099"/>
          </a:xfrm>
        </p:spPr>
        <p:txBody>
          <a:bodyPr>
            <a:normAutofit/>
          </a:bodyPr>
          <a:lstStyle/>
          <a:p>
            <a:pPr algn="ctr"/>
            <a:r>
              <a:rPr lang="en-US" dirty="0" smtClean="0">
                <a:latin typeface="Helvetica Neue"/>
                <a:cs typeface="Helvetica Neue"/>
              </a:rPr>
              <a:t>The Mindset of a Multiplier</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13</a:t>
            </a:fld>
            <a:endParaRPr lang="en-US" dirty="0"/>
          </a:p>
        </p:txBody>
      </p:sp>
      <p:sp>
        <p:nvSpPr>
          <p:cNvPr id="4" name="TextBox 3"/>
          <p:cNvSpPr txBox="1"/>
          <p:nvPr/>
        </p:nvSpPr>
        <p:spPr>
          <a:xfrm>
            <a:off x="781519" y="1928668"/>
            <a:ext cx="7808841" cy="584776"/>
          </a:xfrm>
          <a:prstGeom prst="rect">
            <a:avLst/>
          </a:prstGeom>
          <a:noFill/>
        </p:spPr>
        <p:txBody>
          <a:bodyPr wrap="square" rtlCol="0">
            <a:spAutoFit/>
          </a:bodyPr>
          <a:lstStyle/>
          <a:p>
            <a:r>
              <a:rPr lang="en-US" sz="3200" dirty="0" smtClean="0">
                <a:solidFill>
                  <a:schemeClr val="tx2"/>
                </a:solidFill>
                <a:latin typeface="Helvetica Neue"/>
                <a:cs typeface="Helvetica Neue"/>
              </a:rPr>
              <a:t>“People are smart and will figure this out”</a:t>
            </a:r>
            <a:endParaRPr lang="en-US" sz="3200" dirty="0">
              <a:solidFill>
                <a:schemeClr val="tx2"/>
              </a:solidFill>
              <a:latin typeface="Helvetica Neue"/>
              <a:cs typeface="Helvetica Neue"/>
            </a:endParaRPr>
          </a:p>
        </p:txBody>
      </p:sp>
    </p:spTree>
    <p:extLst>
      <p:ext uri="{BB962C8B-B14F-4D97-AF65-F5344CB8AC3E}">
        <p14:creationId xmlns:p14="http://schemas.microsoft.com/office/powerpoint/2010/main" val="240488652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031161" y="565727"/>
            <a:ext cx="7309556" cy="1157099"/>
          </a:xfrm>
        </p:spPr>
        <p:txBody>
          <a:bodyPr>
            <a:normAutofit/>
          </a:bodyPr>
          <a:lstStyle/>
          <a:p>
            <a:pPr algn="ctr"/>
            <a:r>
              <a:rPr lang="en-US" dirty="0" smtClean="0">
                <a:latin typeface="Helvetica Neue"/>
                <a:cs typeface="Helvetica Neue"/>
              </a:rPr>
              <a:t>Collective Intelligence</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14</a:t>
            </a:fld>
            <a:endParaRPr lang="en-US" dirty="0"/>
          </a:p>
        </p:txBody>
      </p:sp>
      <p:sp>
        <p:nvSpPr>
          <p:cNvPr id="4" name="TextBox 3"/>
          <p:cNvSpPr txBox="1"/>
          <p:nvPr/>
        </p:nvSpPr>
        <p:spPr>
          <a:xfrm>
            <a:off x="781519" y="1928668"/>
            <a:ext cx="7808841" cy="1077218"/>
          </a:xfrm>
          <a:prstGeom prst="rect">
            <a:avLst/>
          </a:prstGeom>
          <a:noFill/>
        </p:spPr>
        <p:txBody>
          <a:bodyPr wrap="square" rtlCol="0">
            <a:spAutoFit/>
          </a:bodyPr>
          <a:lstStyle/>
          <a:p>
            <a:pPr algn="ctr"/>
            <a:r>
              <a:rPr lang="en-US" sz="3200" dirty="0" smtClean="0">
                <a:solidFill>
                  <a:schemeClr val="tx2"/>
                </a:solidFill>
                <a:latin typeface="Helvetica Neue"/>
                <a:cs typeface="Helvetica Neue"/>
              </a:rPr>
              <a:t>“Multipliers create collective, viral intelligence in their organizations”</a:t>
            </a:r>
            <a:endParaRPr lang="en-US" sz="3200" dirty="0">
              <a:solidFill>
                <a:schemeClr val="tx2"/>
              </a:solidFill>
              <a:latin typeface="Helvetica Neue"/>
              <a:cs typeface="Helvetica Neue"/>
            </a:endParaRPr>
          </a:p>
        </p:txBody>
      </p:sp>
    </p:spTree>
    <p:extLst>
      <p:ext uri="{BB962C8B-B14F-4D97-AF65-F5344CB8AC3E}">
        <p14:creationId xmlns:p14="http://schemas.microsoft.com/office/powerpoint/2010/main" val="3469680641"/>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897162"/>
          </a:xfrm>
        </p:spPr>
        <p:txBody>
          <a:bodyPr>
            <a:normAutofit/>
          </a:bodyPr>
          <a:lstStyle/>
          <a:p>
            <a:pPr algn="ctr"/>
            <a:r>
              <a:rPr lang="en-US" dirty="0" smtClean="0">
                <a:latin typeface="Helvetica Neue"/>
                <a:cs typeface="Helvetica Neue"/>
              </a:rPr>
              <a:t>A </a:t>
            </a:r>
            <a:r>
              <a:rPr lang="en-US" dirty="0" err="1" smtClean="0">
                <a:latin typeface="Helvetica Neue"/>
                <a:cs typeface="Helvetica Neue"/>
              </a:rPr>
              <a:t>Diminisher</a:t>
            </a:r>
            <a:r>
              <a:rPr lang="en-US" dirty="0" smtClean="0">
                <a:latin typeface="Helvetica Neue"/>
                <a:cs typeface="Helvetica Neue"/>
              </a:rPr>
              <a:t>…</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15</a:t>
            </a:fld>
            <a:endParaRPr lang="en-US" dirty="0"/>
          </a:p>
        </p:txBody>
      </p:sp>
      <p:sp>
        <p:nvSpPr>
          <p:cNvPr id="7" name="TextBox 6"/>
          <p:cNvSpPr txBox="1"/>
          <p:nvPr/>
        </p:nvSpPr>
        <p:spPr>
          <a:xfrm>
            <a:off x="1212272" y="1928668"/>
            <a:ext cx="7378088" cy="3046988"/>
          </a:xfrm>
          <a:prstGeom prst="rect">
            <a:avLst/>
          </a:prstGeom>
          <a:noFill/>
        </p:spPr>
        <p:txBody>
          <a:bodyPr wrap="square" rtlCol="0">
            <a:spAutoFit/>
          </a:bodyPr>
          <a:lstStyle/>
          <a:p>
            <a:pPr marL="285750" indent="-285750">
              <a:buFont typeface="Arial"/>
              <a:buChar char="•"/>
            </a:pPr>
            <a:r>
              <a:rPr lang="en-US" sz="3200" dirty="0" smtClean="0">
                <a:solidFill>
                  <a:schemeClr val="tx2"/>
                </a:solidFill>
                <a:latin typeface="Helvetica Neue"/>
                <a:cs typeface="Helvetica Neue"/>
              </a:rPr>
              <a:t>May be a Genius, but doesn’t create geniuses</a:t>
            </a:r>
          </a:p>
          <a:p>
            <a:pPr marL="285750" indent="-285750">
              <a:buFont typeface="Arial"/>
              <a:buChar char="•"/>
            </a:pPr>
            <a:r>
              <a:rPr lang="en-US" sz="3200" dirty="0" smtClean="0">
                <a:solidFill>
                  <a:schemeClr val="tx2"/>
                </a:solidFill>
                <a:latin typeface="Helvetica Neue"/>
                <a:cs typeface="Helvetica Neue"/>
              </a:rPr>
              <a:t>Stifles others’ intelligence</a:t>
            </a:r>
          </a:p>
          <a:p>
            <a:pPr marL="285750" indent="-285750">
              <a:buFont typeface="Arial"/>
              <a:buChar char="•"/>
            </a:pPr>
            <a:r>
              <a:rPr lang="en-US" sz="3200" dirty="0" smtClean="0">
                <a:solidFill>
                  <a:schemeClr val="tx2"/>
                </a:solidFill>
                <a:latin typeface="Helvetica Neue"/>
                <a:cs typeface="Helvetica Neue"/>
              </a:rPr>
              <a:t>Depletes the organization of intelligence and capability </a:t>
            </a:r>
          </a:p>
          <a:p>
            <a:endParaRPr lang="en-US" sz="3200" dirty="0">
              <a:solidFill>
                <a:schemeClr val="tx2"/>
              </a:solidFill>
              <a:latin typeface="Helvetica Neue"/>
              <a:cs typeface="Helvetica Neue"/>
            </a:endParaRPr>
          </a:p>
        </p:txBody>
      </p:sp>
    </p:spTree>
    <p:extLst>
      <p:ext uri="{BB962C8B-B14F-4D97-AF65-F5344CB8AC3E}">
        <p14:creationId xmlns:p14="http://schemas.microsoft.com/office/powerpoint/2010/main" val="169545444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897162"/>
          </a:xfrm>
        </p:spPr>
        <p:txBody>
          <a:bodyPr>
            <a:normAutofit/>
          </a:bodyPr>
          <a:lstStyle/>
          <a:p>
            <a:pPr algn="ctr"/>
            <a:r>
              <a:rPr lang="en-US" dirty="0" smtClean="0">
                <a:latin typeface="Helvetica Neue"/>
                <a:cs typeface="Helvetica Neue"/>
              </a:rPr>
              <a:t>A Multiplier …</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16</a:t>
            </a:fld>
            <a:endParaRPr lang="en-US" dirty="0"/>
          </a:p>
        </p:txBody>
      </p:sp>
      <p:sp>
        <p:nvSpPr>
          <p:cNvPr id="7" name="TextBox 6"/>
          <p:cNvSpPr txBox="1"/>
          <p:nvPr/>
        </p:nvSpPr>
        <p:spPr>
          <a:xfrm>
            <a:off x="1212272" y="1928668"/>
            <a:ext cx="7378088" cy="2554545"/>
          </a:xfrm>
          <a:prstGeom prst="rect">
            <a:avLst/>
          </a:prstGeom>
          <a:noFill/>
        </p:spPr>
        <p:txBody>
          <a:bodyPr wrap="square" rtlCol="0">
            <a:spAutoFit/>
          </a:bodyPr>
          <a:lstStyle/>
          <a:p>
            <a:pPr marL="285750" indent="-285750">
              <a:buFont typeface="Arial"/>
              <a:buChar char="•"/>
            </a:pPr>
            <a:r>
              <a:rPr lang="en-US" sz="3200" dirty="0" smtClean="0">
                <a:solidFill>
                  <a:schemeClr val="tx2"/>
                </a:solidFill>
                <a:latin typeface="Helvetica Neue"/>
                <a:cs typeface="Helvetica Neue"/>
              </a:rPr>
              <a:t>Is a “Genius Maker”</a:t>
            </a:r>
          </a:p>
          <a:p>
            <a:pPr marL="285750" indent="-285750">
              <a:buFont typeface="Arial"/>
              <a:buChar char="•"/>
            </a:pPr>
            <a:r>
              <a:rPr lang="en-US" sz="3200" dirty="0" smtClean="0">
                <a:solidFill>
                  <a:schemeClr val="tx2"/>
                </a:solidFill>
                <a:latin typeface="Helvetica Neue"/>
                <a:cs typeface="Helvetica Neue"/>
              </a:rPr>
              <a:t>Brings out </a:t>
            </a:r>
            <a:r>
              <a:rPr lang="en-US" sz="3200" dirty="0">
                <a:solidFill>
                  <a:schemeClr val="tx2"/>
                </a:solidFill>
                <a:latin typeface="Helvetica Neue"/>
                <a:cs typeface="Helvetica Neue"/>
              </a:rPr>
              <a:t>i</a:t>
            </a:r>
            <a:r>
              <a:rPr lang="en-US" sz="3200" dirty="0" smtClean="0">
                <a:solidFill>
                  <a:schemeClr val="tx2"/>
                </a:solidFill>
                <a:latin typeface="Helvetica Neue"/>
                <a:cs typeface="Helvetica Neue"/>
              </a:rPr>
              <a:t>ntelligence in others</a:t>
            </a:r>
          </a:p>
          <a:p>
            <a:pPr marL="285750" indent="-285750">
              <a:buFont typeface="Arial"/>
              <a:buChar char="•"/>
            </a:pPr>
            <a:r>
              <a:rPr lang="en-US" sz="3200" dirty="0" smtClean="0">
                <a:solidFill>
                  <a:schemeClr val="tx2"/>
                </a:solidFill>
                <a:latin typeface="Helvetica Neue"/>
                <a:cs typeface="Helvetica Neue"/>
              </a:rPr>
              <a:t>Builds collective, viral intelligence in organizations</a:t>
            </a:r>
          </a:p>
          <a:p>
            <a:endParaRPr lang="en-US" sz="3200" dirty="0">
              <a:solidFill>
                <a:schemeClr val="tx2"/>
              </a:solidFill>
              <a:latin typeface="Helvetica Neue"/>
              <a:cs typeface="Helvetica Neue"/>
            </a:endParaRPr>
          </a:p>
        </p:txBody>
      </p:sp>
    </p:spTree>
    <p:extLst>
      <p:ext uri="{BB962C8B-B14F-4D97-AF65-F5344CB8AC3E}">
        <p14:creationId xmlns:p14="http://schemas.microsoft.com/office/powerpoint/2010/main" val="398745997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5047684"/>
          </a:xfrm>
        </p:spPr>
        <p:txBody>
          <a:bodyPr>
            <a:normAutofit/>
          </a:bodyPr>
          <a:lstStyle/>
          <a:p>
            <a:r>
              <a:rPr lang="en-US" dirty="0">
                <a:latin typeface="Helvetica Neue"/>
                <a:cs typeface="Helvetica Neue"/>
              </a:rPr>
              <a:t>“Organizations are replete with </a:t>
            </a:r>
            <a:r>
              <a:rPr lang="en-US" dirty="0" err="1">
                <a:latin typeface="Helvetica Neue"/>
                <a:cs typeface="Helvetica Neue"/>
              </a:rPr>
              <a:t>underchallenged</a:t>
            </a:r>
            <a:r>
              <a:rPr lang="en-US" dirty="0">
                <a:latin typeface="Helvetica Neue"/>
                <a:cs typeface="Helvetica Neue"/>
              </a:rPr>
              <a:t> </a:t>
            </a:r>
            <a:r>
              <a:rPr lang="en-US" dirty="0" smtClean="0">
                <a:latin typeface="Helvetica Neue"/>
                <a:cs typeface="Helvetica Neue"/>
              </a:rPr>
              <a:t>masses”</a:t>
            </a:r>
            <a:r>
              <a:rPr lang="en-US" dirty="0">
                <a:latin typeface="Helvetica Neue"/>
                <a:cs typeface="Helvetica Neue"/>
              </a:rPr>
              <a:t/>
            </a:r>
            <a:br>
              <a:rPr lang="en-US" dirty="0">
                <a:latin typeface="Helvetica Neue"/>
                <a:cs typeface="Helvetica Neue"/>
              </a:rPr>
            </a:b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17</a:t>
            </a:fld>
            <a:endParaRPr lang="en-US" dirty="0"/>
          </a:p>
        </p:txBody>
      </p:sp>
    </p:spTree>
    <p:extLst>
      <p:ext uri="{BB962C8B-B14F-4D97-AF65-F5344CB8AC3E}">
        <p14:creationId xmlns:p14="http://schemas.microsoft.com/office/powerpoint/2010/main" val="169264355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5047684"/>
          </a:xfrm>
        </p:spPr>
        <p:txBody>
          <a:bodyPr>
            <a:normAutofit/>
          </a:bodyPr>
          <a:lstStyle/>
          <a:p>
            <a:r>
              <a:rPr lang="en-US" dirty="0">
                <a:latin typeface="Helvetica Neue"/>
                <a:cs typeface="Helvetica Neue"/>
              </a:rPr>
              <a:t>“People actually get smarter and more capable around </a:t>
            </a:r>
            <a:r>
              <a:rPr lang="en-US" dirty="0" smtClean="0">
                <a:latin typeface="Helvetica Neue"/>
                <a:cs typeface="Helvetica Neue"/>
              </a:rPr>
              <a:t>them”</a:t>
            </a:r>
            <a:r>
              <a:rPr lang="en-US" dirty="0">
                <a:latin typeface="Helvetica Neue"/>
                <a:cs typeface="Helvetica Neue"/>
              </a:rPr>
              <a:t/>
            </a:r>
            <a:br>
              <a:rPr lang="en-US" dirty="0">
                <a:latin typeface="Helvetica Neue"/>
                <a:cs typeface="Helvetica Neue"/>
              </a:rPr>
            </a:b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18</a:t>
            </a:fld>
            <a:endParaRPr lang="en-US" dirty="0"/>
          </a:p>
        </p:txBody>
      </p:sp>
    </p:spTree>
    <p:extLst>
      <p:ext uri="{BB962C8B-B14F-4D97-AF65-F5344CB8AC3E}">
        <p14:creationId xmlns:p14="http://schemas.microsoft.com/office/powerpoint/2010/main" val="235370552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5047684"/>
          </a:xfrm>
        </p:spPr>
        <p:txBody>
          <a:bodyPr>
            <a:normAutofit/>
          </a:bodyPr>
          <a:lstStyle/>
          <a:p>
            <a:r>
              <a:rPr lang="en-US" dirty="0">
                <a:latin typeface="Helvetica Neue"/>
                <a:cs typeface="Helvetica Neue"/>
              </a:rPr>
              <a:t>“They are accelerators to other people’s </a:t>
            </a:r>
            <a:r>
              <a:rPr lang="en-US" dirty="0" smtClean="0">
                <a:latin typeface="Helvetica Neue"/>
                <a:cs typeface="Helvetica Neue"/>
              </a:rPr>
              <a:t>careers”</a:t>
            </a:r>
            <a:r>
              <a:rPr lang="en-US" dirty="0">
                <a:latin typeface="Helvetica Neue"/>
                <a:cs typeface="Helvetica Neue"/>
              </a:rPr>
              <a:t/>
            </a:r>
            <a:br>
              <a:rPr lang="en-US" dirty="0">
                <a:latin typeface="Helvetica Neue"/>
                <a:cs typeface="Helvetica Neue"/>
              </a:rPr>
            </a:b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19</a:t>
            </a:fld>
            <a:endParaRPr lang="en-US" dirty="0"/>
          </a:p>
        </p:txBody>
      </p:sp>
    </p:spTree>
    <p:extLst>
      <p:ext uri="{BB962C8B-B14F-4D97-AF65-F5344CB8AC3E}">
        <p14:creationId xmlns:p14="http://schemas.microsoft.com/office/powerpoint/2010/main" val="247412373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Building a </a:t>
            </a:r>
            <a:br>
              <a:rPr lang="en-US" dirty="0" smtClean="0">
                <a:latin typeface="Helvetica Neue"/>
                <a:cs typeface="Helvetica Neue"/>
              </a:rPr>
            </a:br>
            <a:r>
              <a:rPr lang="en-US" b="1" dirty="0" smtClean="0">
                <a:latin typeface="Helvetica Neue"/>
                <a:cs typeface="Helvetica Neue"/>
              </a:rPr>
              <a:t>Learning Organization</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2</a:t>
            </a:fld>
            <a:endParaRPr lang="en-US" dirty="0"/>
          </a:p>
        </p:txBody>
      </p:sp>
    </p:spTree>
    <p:extLst>
      <p:ext uri="{BB962C8B-B14F-4D97-AF65-F5344CB8AC3E}">
        <p14:creationId xmlns:p14="http://schemas.microsoft.com/office/powerpoint/2010/main" val="369383945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5047684"/>
          </a:xfrm>
        </p:spPr>
        <p:txBody>
          <a:bodyPr>
            <a:normAutofit/>
          </a:bodyPr>
          <a:lstStyle/>
          <a:p>
            <a:r>
              <a:rPr lang="en-US" dirty="0">
                <a:latin typeface="Helvetica Neue"/>
                <a:cs typeface="Helvetica Neue"/>
              </a:rPr>
              <a:t>“The mind of the Multiplier works like this: If I can find someone’s genius, I can put them to </a:t>
            </a:r>
            <a:r>
              <a:rPr lang="en-US" dirty="0" smtClean="0">
                <a:latin typeface="Helvetica Neue"/>
                <a:cs typeface="Helvetica Neue"/>
              </a:rPr>
              <a:t>work”</a:t>
            </a:r>
            <a:r>
              <a:rPr lang="en-US" dirty="0">
                <a:latin typeface="Helvetica Neue"/>
                <a:cs typeface="Helvetica Neue"/>
              </a:rPr>
              <a:t/>
            </a:r>
            <a:br>
              <a:rPr lang="en-US" dirty="0">
                <a:latin typeface="Helvetica Neue"/>
                <a:cs typeface="Helvetica Neue"/>
              </a:rPr>
            </a:b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20</a:t>
            </a:fld>
            <a:endParaRPr lang="en-US" dirty="0"/>
          </a:p>
        </p:txBody>
      </p:sp>
    </p:spTree>
    <p:extLst>
      <p:ext uri="{BB962C8B-B14F-4D97-AF65-F5344CB8AC3E}">
        <p14:creationId xmlns:p14="http://schemas.microsoft.com/office/powerpoint/2010/main" val="25417608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5886860"/>
          </a:xfrm>
        </p:spPr>
        <p:txBody>
          <a:bodyPr>
            <a:noAutofit/>
          </a:bodyPr>
          <a:lstStyle/>
          <a:p>
            <a:pPr>
              <a:lnSpc>
                <a:spcPts val="3600"/>
              </a:lnSpc>
              <a:spcBef>
                <a:spcPts val="0"/>
              </a:spcBef>
            </a:pPr>
            <a:r>
              <a:rPr lang="en-US" sz="3600" dirty="0" smtClean="0">
                <a:latin typeface="Helvetica Neue"/>
                <a:cs typeface="Helvetica Neue"/>
              </a:rPr>
              <a:t>“What </a:t>
            </a:r>
            <a:r>
              <a:rPr lang="en-US" sz="3600" dirty="0">
                <a:latin typeface="Helvetica Neue"/>
                <a:cs typeface="Helvetica Neue"/>
              </a:rPr>
              <a:t>do they do better than anything else they do?   </a:t>
            </a:r>
            <a:r>
              <a:rPr lang="en-US" sz="3600" dirty="0" smtClean="0">
                <a:latin typeface="Helvetica Neue"/>
                <a:cs typeface="Helvetica Neue"/>
              </a:rPr>
              <a:t/>
            </a:r>
            <a:br>
              <a:rPr lang="en-US" sz="3600" dirty="0" smtClean="0">
                <a:latin typeface="Helvetica Neue"/>
                <a:cs typeface="Helvetica Neue"/>
              </a:rPr>
            </a:br>
            <a:r>
              <a:rPr lang="en-US" sz="3600" dirty="0" smtClean="0">
                <a:latin typeface="Helvetica Neue"/>
                <a:cs typeface="Helvetica Neue"/>
              </a:rPr>
              <a:t/>
            </a:r>
            <a:br>
              <a:rPr lang="en-US" sz="3600" dirty="0" smtClean="0">
                <a:latin typeface="Helvetica Neue"/>
                <a:cs typeface="Helvetica Neue"/>
              </a:rPr>
            </a:br>
            <a:r>
              <a:rPr lang="en-US" sz="3600" dirty="0" smtClean="0">
                <a:latin typeface="Helvetica Neue"/>
                <a:cs typeface="Helvetica Neue"/>
              </a:rPr>
              <a:t>What </a:t>
            </a:r>
            <a:r>
              <a:rPr lang="en-US" sz="3600" dirty="0">
                <a:latin typeface="Helvetica Neue"/>
                <a:cs typeface="Helvetica Neue"/>
              </a:rPr>
              <a:t>do they do better than the people around them?   </a:t>
            </a:r>
            <a:r>
              <a:rPr lang="en-US" sz="3600" dirty="0" smtClean="0">
                <a:latin typeface="Helvetica Neue"/>
                <a:cs typeface="Helvetica Neue"/>
              </a:rPr>
              <a:t/>
            </a:r>
            <a:br>
              <a:rPr lang="en-US" sz="3600" dirty="0" smtClean="0">
                <a:latin typeface="Helvetica Neue"/>
                <a:cs typeface="Helvetica Neue"/>
              </a:rPr>
            </a:br>
            <a:r>
              <a:rPr lang="en-US" sz="3600" dirty="0" smtClean="0">
                <a:latin typeface="Helvetica Neue"/>
                <a:cs typeface="Helvetica Neue"/>
              </a:rPr>
              <a:t/>
            </a:r>
            <a:br>
              <a:rPr lang="en-US" sz="3600" dirty="0" smtClean="0">
                <a:latin typeface="Helvetica Neue"/>
                <a:cs typeface="Helvetica Neue"/>
              </a:rPr>
            </a:br>
            <a:r>
              <a:rPr lang="en-US" sz="3600" dirty="0" smtClean="0">
                <a:latin typeface="Helvetica Neue"/>
                <a:cs typeface="Helvetica Neue"/>
              </a:rPr>
              <a:t>What </a:t>
            </a:r>
            <a:r>
              <a:rPr lang="en-US" sz="3600" dirty="0">
                <a:latin typeface="Helvetica Neue"/>
                <a:cs typeface="Helvetica Neue"/>
              </a:rPr>
              <a:t>do they do without effort</a:t>
            </a:r>
            <a:r>
              <a:rPr lang="en-US" sz="3600" dirty="0" smtClean="0">
                <a:latin typeface="Helvetica Neue"/>
                <a:cs typeface="Helvetica Neue"/>
              </a:rPr>
              <a:t>?</a:t>
            </a:r>
            <a:br>
              <a:rPr lang="en-US" sz="3600" dirty="0" smtClean="0">
                <a:latin typeface="Helvetica Neue"/>
                <a:cs typeface="Helvetica Neue"/>
              </a:rPr>
            </a:br>
            <a:r>
              <a:rPr lang="en-US" sz="3600" dirty="0" smtClean="0">
                <a:latin typeface="Helvetica Neue"/>
                <a:cs typeface="Helvetica Neue"/>
              </a:rPr>
              <a:t> </a:t>
            </a:r>
            <a:r>
              <a:rPr lang="en-US" sz="3600" dirty="0">
                <a:latin typeface="Helvetica Neue"/>
                <a:cs typeface="Helvetica Neue"/>
              </a:rPr>
              <a:t>  </a:t>
            </a:r>
            <a:r>
              <a:rPr lang="en-US" sz="3600" dirty="0" smtClean="0">
                <a:latin typeface="Helvetica Neue"/>
                <a:cs typeface="Helvetica Neue"/>
              </a:rPr>
              <a:t/>
            </a:r>
            <a:br>
              <a:rPr lang="en-US" sz="3600" dirty="0" smtClean="0">
                <a:latin typeface="Helvetica Neue"/>
                <a:cs typeface="Helvetica Neue"/>
              </a:rPr>
            </a:br>
            <a:r>
              <a:rPr lang="en-US" sz="3600" dirty="0" smtClean="0">
                <a:latin typeface="Helvetica Neue"/>
                <a:cs typeface="Helvetica Neue"/>
              </a:rPr>
              <a:t>What </a:t>
            </a:r>
            <a:r>
              <a:rPr lang="en-US" sz="3600" dirty="0">
                <a:latin typeface="Helvetica Neue"/>
                <a:cs typeface="Helvetica Neue"/>
              </a:rPr>
              <a:t>do they do without being asked?   </a:t>
            </a:r>
            <a:r>
              <a:rPr lang="en-US" sz="3600" dirty="0" smtClean="0">
                <a:latin typeface="Helvetica Neue"/>
                <a:cs typeface="Helvetica Neue"/>
              </a:rPr>
              <a:t/>
            </a:r>
            <a:br>
              <a:rPr lang="en-US" sz="3600" dirty="0" smtClean="0">
                <a:latin typeface="Helvetica Neue"/>
                <a:cs typeface="Helvetica Neue"/>
              </a:rPr>
            </a:br>
            <a:r>
              <a:rPr lang="en-US" sz="3600" dirty="0" smtClean="0">
                <a:latin typeface="Helvetica Neue"/>
                <a:cs typeface="Helvetica Neue"/>
              </a:rPr>
              <a:t/>
            </a:r>
            <a:br>
              <a:rPr lang="en-US" sz="3600" dirty="0" smtClean="0">
                <a:latin typeface="Helvetica Neue"/>
                <a:cs typeface="Helvetica Neue"/>
              </a:rPr>
            </a:br>
            <a:r>
              <a:rPr lang="en-US" sz="3600" dirty="0" smtClean="0">
                <a:latin typeface="Helvetica Neue"/>
                <a:cs typeface="Helvetica Neue"/>
              </a:rPr>
              <a:t>What </a:t>
            </a:r>
            <a:r>
              <a:rPr lang="en-US" sz="3600" dirty="0">
                <a:latin typeface="Helvetica Neue"/>
                <a:cs typeface="Helvetica Neue"/>
              </a:rPr>
              <a:t>do they do </a:t>
            </a:r>
            <a:r>
              <a:rPr lang="en-US" sz="3600" dirty="0" smtClean="0">
                <a:latin typeface="Helvetica Neue"/>
                <a:cs typeface="Helvetica Neue"/>
              </a:rPr>
              <a:t>readily without </a:t>
            </a:r>
            <a:r>
              <a:rPr lang="en-US" sz="3600" dirty="0">
                <a:latin typeface="Helvetica Neue"/>
                <a:cs typeface="Helvetica Neue"/>
              </a:rPr>
              <a:t>being paid</a:t>
            </a:r>
            <a:r>
              <a:rPr lang="en-US" sz="3600" dirty="0" smtClean="0">
                <a:latin typeface="Helvetica Neue"/>
                <a:cs typeface="Helvetica Neue"/>
              </a:rPr>
              <a:t>?”</a:t>
            </a:r>
            <a:r>
              <a:rPr lang="en-US" sz="3600" dirty="0">
                <a:latin typeface="Helvetica Neue"/>
                <a:cs typeface="Helvetica Neue"/>
              </a:rPr>
              <a:t/>
            </a:r>
            <a:br>
              <a:rPr lang="en-US" sz="3600" dirty="0">
                <a:latin typeface="Helvetica Neue"/>
                <a:cs typeface="Helvetica Neue"/>
              </a:rPr>
            </a:br>
            <a:endParaRPr lang="en-US" sz="3600"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21</a:t>
            </a:fld>
            <a:endParaRPr lang="en-US" dirty="0"/>
          </a:p>
        </p:txBody>
      </p:sp>
    </p:spTree>
    <p:extLst>
      <p:ext uri="{BB962C8B-B14F-4D97-AF65-F5344CB8AC3E}">
        <p14:creationId xmlns:p14="http://schemas.microsoft.com/office/powerpoint/2010/main" val="346380592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5047684"/>
          </a:xfrm>
        </p:spPr>
        <p:txBody>
          <a:bodyPr>
            <a:normAutofit/>
          </a:bodyPr>
          <a:lstStyle/>
          <a:p>
            <a:r>
              <a:rPr lang="en-US" dirty="0" smtClean="0">
                <a:latin typeface="Helvetica Neue"/>
                <a:cs typeface="Helvetica Neue"/>
              </a:rPr>
              <a:t>“Fish discover water last”</a:t>
            </a:r>
            <a:r>
              <a:rPr lang="en-US" dirty="0">
                <a:latin typeface="Helvetica Neue"/>
                <a:cs typeface="Helvetica Neue"/>
              </a:rPr>
              <a:t/>
            </a:r>
            <a:br>
              <a:rPr lang="en-US" dirty="0">
                <a:latin typeface="Helvetica Neue"/>
                <a:cs typeface="Helvetica Neue"/>
              </a:rPr>
            </a:b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22</a:t>
            </a:fld>
            <a:endParaRPr lang="en-US" dirty="0"/>
          </a:p>
        </p:txBody>
      </p:sp>
    </p:spTree>
    <p:extLst>
      <p:ext uri="{BB962C8B-B14F-4D97-AF65-F5344CB8AC3E}">
        <p14:creationId xmlns:p14="http://schemas.microsoft.com/office/powerpoint/2010/main" val="422137491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897162"/>
          </a:xfrm>
        </p:spPr>
        <p:txBody>
          <a:bodyPr>
            <a:normAutofit/>
          </a:bodyPr>
          <a:lstStyle/>
          <a:p>
            <a:pPr algn="ctr"/>
            <a:r>
              <a:rPr lang="en-US" dirty="0" smtClean="0">
                <a:latin typeface="Helvetica Neue"/>
                <a:cs typeface="Helvetica Neue"/>
              </a:rPr>
              <a:t>A Multiplier Is…</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23</a:t>
            </a:fld>
            <a:endParaRPr lang="en-US" dirty="0"/>
          </a:p>
        </p:txBody>
      </p:sp>
      <p:sp>
        <p:nvSpPr>
          <p:cNvPr id="7" name="TextBox 6"/>
          <p:cNvSpPr txBox="1"/>
          <p:nvPr/>
        </p:nvSpPr>
        <p:spPr>
          <a:xfrm>
            <a:off x="1212272" y="1928668"/>
            <a:ext cx="7378088" cy="3046988"/>
          </a:xfrm>
          <a:prstGeom prst="rect">
            <a:avLst/>
          </a:prstGeom>
          <a:noFill/>
        </p:spPr>
        <p:txBody>
          <a:bodyPr wrap="square" rtlCol="0">
            <a:spAutoFit/>
          </a:bodyPr>
          <a:lstStyle/>
          <a:p>
            <a:pPr marL="285750" indent="-285750">
              <a:buFont typeface="Arial"/>
              <a:buChar char="•"/>
            </a:pPr>
            <a:r>
              <a:rPr lang="en-US" sz="3200" dirty="0" smtClean="0">
                <a:solidFill>
                  <a:schemeClr val="tx2"/>
                </a:solidFill>
                <a:latin typeface="Helvetica Neue"/>
                <a:cs typeface="Helvetica Neue"/>
              </a:rPr>
              <a:t>A Talent Magnet</a:t>
            </a:r>
          </a:p>
          <a:p>
            <a:pPr marL="285750" indent="-285750">
              <a:buFont typeface="Arial"/>
              <a:buChar char="•"/>
            </a:pPr>
            <a:r>
              <a:rPr lang="en-US" sz="3200" dirty="0" smtClean="0">
                <a:solidFill>
                  <a:schemeClr val="tx2"/>
                </a:solidFill>
                <a:latin typeface="Helvetica Neue"/>
                <a:cs typeface="Helvetica Neue"/>
              </a:rPr>
              <a:t>A Liberator</a:t>
            </a:r>
          </a:p>
          <a:p>
            <a:pPr marL="285750" indent="-285750">
              <a:buFont typeface="Arial"/>
              <a:buChar char="•"/>
            </a:pPr>
            <a:r>
              <a:rPr lang="en-US" sz="3200" dirty="0" smtClean="0">
                <a:solidFill>
                  <a:schemeClr val="tx2"/>
                </a:solidFill>
                <a:latin typeface="Helvetica Neue"/>
                <a:cs typeface="Helvetica Neue"/>
              </a:rPr>
              <a:t>A Challenger</a:t>
            </a:r>
          </a:p>
          <a:p>
            <a:pPr marL="285750" indent="-285750">
              <a:buFont typeface="Arial"/>
              <a:buChar char="•"/>
            </a:pPr>
            <a:r>
              <a:rPr lang="en-US" sz="3200" dirty="0" smtClean="0">
                <a:solidFill>
                  <a:schemeClr val="tx2"/>
                </a:solidFill>
                <a:latin typeface="Helvetica Neue"/>
                <a:cs typeface="Helvetica Neue"/>
              </a:rPr>
              <a:t>A Debate Maker</a:t>
            </a:r>
          </a:p>
          <a:p>
            <a:pPr marL="285750" indent="-285750">
              <a:buFont typeface="Arial"/>
              <a:buChar char="•"/>
            </a:pPr>
            <a:r>
              <a:rPr lang="en-US" sz="3200" dirty="0" smtClean="0">
                <a:solidFill>
                  <a:schemeClr val="tx2"/>
                </a:solidFill>
                <a:latin typeface="Helvetica Neue"/>
                <a:cs typeface="Helvetica Neue"/>
              </a:rPr>
              <a:t>An Investor</a:t>
            </a:r>
          </a:p>
          <a:p>
            <a:endParaRPr lang="en-US" sz="3200" dirty="0">
              <a:solidFill>
                <a:schemeClr val="tx2"/>
              </a:solidFill>
              <a:latin typeface="Helvetica Neue"/>
              <a:cs typeface="Helvetica Neue"/>
            </a:endParaRPr>
          </a:p>
        </p:txBody>
      </p:sp>
    </p:spTree>
    <p:extLst>
      <p:ext uri="{BB962C8B-B14F-4D97-AF65-F5344CB8AC3E}">
        <p14:creationId xmlns:p14="http://schemas.microsoft.com/office/powerpoint/2010/main" val="308803182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897162"/>
          </a:xfrm>
        </p:spPr>
        <p:txBody>
          <a:bodyPr>
            <a:normAutofit/>
          </a:bodyPr>
          <a:lstStyle/>
          <a:p>
            <a:pPr algn="ctr"/>
            <a:r>
              <a:rPr lang="en-US" dirty="0" smtClean="0">
                <a:latin typeface="Helvetica Neue"/>
                <a:cs typeface="Helvetica Neue"/>
              </a:rPr>
              <a:t>A </a:t>
            </a:r>
            <a:r>
              <a:rPr lang="en-US" dirty="0" err="1" smtClean="0">
                <a:latin typeface="Helvetica Neue"/>
                <a:cs typeface="Helvetica Neue"/>
              </a:rPr>
              <a:t>Diminisher</a:t>
            </a:r>
            <a:r>
              <a:rPr lang="en-US" dirty="0" smtClean="0">
                <a:latin typeface="Helvetica Neue"/>
                <a:cs typeface="Helvetica Neue"/>
              </a:rPr>
              <a:t> Is…</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24</a:t>
            </a:fld>
            <a:endParaRPr lang="en-US" dirty="0"/>
          </a:p>
        </p:txBody>
      </p:sp>
      <p:sp>
        <p:nvSpPr>
          <p:cNvPr id="7" name="TextBox 6"/>
          <p:cNvSpPr txBox="1"/>
          <p:nvPr/>
        </p:nvSpPr>
        <p:spPr>
          <a:xfrm>
            <a:off x="1212272" y="1928668"/>
            <a:ext cx="7378088" cy="2554545"/>
          </a:xfrm>
          <a:prstGeom prst="rect">
            <a:avLst/>
          </a:prstGeom>
          <a:noFill/>
        </p:spPr>
        <p:txBody>
          <a:bodyPr wrap="square" rtlCol="0">
            <a:spAutoFit/>
          </a:bodyPr>
          <a:lstStyle/>
          <a:p>
            <a:pPr marL="285750" indent="-285750">
              <a:buFont typeface="Arial"/>
              <a:buChar char="•"/>
            </a:pPr>
            <a:r>
              <a:rPr lang="en-US" sz="3200" dirty="0" smtClean="0">
                <a:solidFill>
                  <a:schemeClr val="tx2"/>
                </a:solidFill>
                <a:latin typeface="Helvetica Neue"/>
                <a:cs typeface="Helvetica Neue"/>
              </a:rPr>
              <a:t>An Empire Builder</a:t>
            </a:r>
          </a:p>
          <a:p>
            <a:pPr marL="285750" indent="-285750">
              <a:buFont typeface="Arial"/>
              <a:buChar char="•"/>
            </a:pPr>
            <a:r>
              <a:rPr lang="en-US" sz="3200" dirty="0" smtClean="0">
                <a:solidFill>
                  <a:schemeClr val="tx2"/>
                </a:solidFill>
                <a:latin typeface="Helvetica Neue"/>
                <a:cs typeface="Helvetica Neue"/>
              </a:rPr>
              <a:t>A Tyrant</a:t>
            </a:r>
          </a:p>
          <a:p>
            <a:pPr marL="285750" indent="-285750">
              <a:buFont typeface="Arial"/>
              <a:buChar char="•"/>
            </a:pPr>
            <a:r>
              <a:rPr lang="en-US" sz="3200" dirty="0" smtClean="0">
                <a:solidFill>
                  <a:schemeClr val="tx2"/>
                </a:solidFill>
                <a:latin typeface="Helvetica Neue"/>
                <a:cs typeface="Helvetica Neue"/>
              </a:rPr>
              <a:t>A Know-It-All</a:t>
            </a:r>
          </a:p>
          <a:p>
            <a:pPr marL="285750" indent="-285750">
              <a:buFont typeface="Arial"/>
              <a:buChar char="•"/>
            </a:pPr>
            <a:r>
              <a:rPr lang="en-US" sz="3200" dirty="0" smtClean="0">
                <a:solidFill>
                  <a:schemeClr val="tx2"/>
                </a:solidFill>
                <a:latin typeface="Helvetica Neue"/>
                <a:cs typeface="Helvetica Neue"/>
              </a:rPr>
              <a:t>A Decision Maker</a:t>
            </a:r>
          </a:p>
          <a:p>
            <a:pPr marL="285750" indent="-285750">
              <a:buFont typeface="Arial"/>
              <a:buChar char="•"/>
            </a:pPr>
            <a:r>
              <a:rPr lang="en-US" sz="3200" dirty="0" smtClean="0">
                <a:solidFill>
                  <a:schemeClr val="tx2"/>
                </a:solidFill>
                <a:latin typeface="Helvetica Neue"/>
                <a:cs typeface="Helvetica Neue"/>
              </a:rPr>
              <a:t>A Micro Manager</a:t>
            </a:r>
            <a:endParaRPr lang="en-US" sz="3200" dirty="0">
              <a:solidFill>
                <a:schemeClr val="tx2"/>
              </a:solidFill>
              <a:latin typeface="Helvetica Neue"/>
              <a:cs typeface="Helvetica Neue"/>
            </a:endParaRPr>
          </a:p>
        </p:txBody>
      </p:sp>
    </p:spTree>
    <p:extLst>
      <p:ext uri="{BB962C8B-B14F-4D97-AF65-F5344CB8AC3E}">
        <p14:creationId xmlns:p14="http://schemas.microsoft.com/office/powerpoint/2010/main" val="2904000150"/>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sp>
        <p:nvSpPr>
          <p:cNvPr id="4" name="Footer Placeholder 3"/>
          <p:cNvSpPr>
            <a:spLocks noGrp="1"/>
          </p:cNvSpPr>
          <p:nvPr>
            <p:ph type="ftr" sz="quarter" idx="3"/>
          </p:nvPr>
        </p:nvSpPr>
        <p:spPr/>
        <p:txBody>
          <a:bodyPr/>
          <a:lstStyle/>
          <a:p>
            <a:fld id="{022636EB-ADE8-A646-A11D-FED0A955D1AA}" type="slidenum">
              <a:rPr lang="en-US" smtClean="0"/>
              <a:pPr/>
              <a:t>25</a:t>
            </a:fld>
            <a:endParaRPr lang="en-US" dirty="0"/>
          </a:p>
        </p:txBody>
      </p:sp>
      <p:pic>
        <p:nvPicPr>
          <p:cNvPr id="5" name="Picture 4"/>
          <p:cNvPicPr>
            <a:picLocks noChangeAspect="1"/>
          </p:cNvPicPr>
          <p:nvPr/>
        </p:nvPicPr>
        <p:blipFill>
          <a:blip r:embed="rId2"/>
          <a:stretch>
            <a:fillRect/>
          </a:stretch>
        </p:blipFill>
        <p:spPr>
          <a:xfrm>
            <a:off x="1333500" y="0"/>
            <a:ext cx="6464648" cy="6858000"/>
          </a:xfrm>
          <a:prstGeom prst="rect">
            <a:avLst/>
          </a:prstGeom>
        </p:spPr>
      </p:pic>
    </p:spTree>
    <p:extLst>
      <p:ext uri="{BB962C8B-B14F-4D97-AF65-F5344CB8AC3E}">
        <p14:creationId xmlns:p14="http://schemas.microsoft.com/office/powerpoint/2010/main" val="25452595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5047684"/>
          </a:xfrm>
        </p:spPr>
        <p:txBody>
          <a:bodyPr>
            <a:normAutofit/>
          </a:bodyPr>
          <a:lstStyle/>
          <a:p>
            <a:pPr algn="ctr"/>
            <a:r>
              <a:rPr lang="en-US" dirty="0" smtClean="0">
                <a:latin typeface="Helvetica Neue"/>
                <a:cs typeface="Helvetica Neue"/>
              </a:rPr>
              <a:t>Story time: </a:t>
            </a:r>
            <a:br>
              <a:rPr lang="en-US" dirty="0" smtClean="0">
                <a:latin typeface="Helvetica Neue"/>
                <a:cs typeface="Helvetica Neue"/>
              </a:rPr>
            </a:br>
            <a:r>
              <a:rPr lang="en-US" dirty="0" smtClean="0">
                <a:latin typeface="Helvetica Neue"/>
                <a:cs typeface="Helvetica Neue"/>
              </a:rPr>
              <a:t>Multipliers in Action</a:t>
            </a:r>
            <a:r>
              <a:rPr lang="en-US" dirty="0">
                <a:latin typeface="Helvetica Neue"/>
                <a:cs typeface="Helvetica Neue"/>
              </a:rPr>
              <a:t/>
            </a:r>
            <a:br>
              <a:rPr lang="en-US" dirty="0">
                <a:latin typeface="Helvetica Neue"/>
                <a:cs typeface="Helvetica Neue"/>
              </a:rPr>
            </a:b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26</a:t>
            </a:fld>
            <a:endParaRPr lang="en-US" dirty="0"/>
          </a:p>
        </p:txBody>
      </p:sp>
    </p:spTree>
    <p:extLst>
      <p:ext uri="{BB962C8B-B14F-4D97-AF65-F5344CB8AC3E}">
        <p14:creationId xmlns:p14="http://schemas.microsoft.com/office/powerpoint/2010/main" val="99370388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5047684"/>
          </a:xfrm>
        </p:spPr>
        <p:txBody>
          <a:bodyPr>
            <a:normAutofit/>
          </a:bodyPr>
          <a:lstStyle/>
          <a:p>
            <a:pPr algn="ctr"/>
            <a:r>
              <a:rPr lang="en-US" b="1" dirty="0" smtClean="0">
                <a:latin typeface="Helvetica Neue"/>
                <a:cs typeface="Helvetica Neue"/>
              </a:rPr>
              <a:t>Silent Killers</a:t>
            </a:r>
            <a:r>
              <a:rPr lang="en-US" dirty="0" smtClean="0">
                <a:latin typeface="Helvetica Neue"/>
                <a:cs typeface="Helvetica Neue"/>
              </a:rPr>
              <a:t/>
            </a:r>
            <a:br>
              <a:rPr lang="en-US" dirty="0" smtClean="0">
                <a:latin typeface="Helvetica Neue"/>
                <a:cs typeface="Helvetica Neue"/>
              </a:rPr>
            </a:br>
            <a:r>
              <a:rPr lang="en-US" dirty="0" smtClean="0">
                <a:latin typeface="Helvetica Neue"/>
                <a:cs typeface="Helvetica Neue"/>
              </a:rPr>
              <a:t/>
            </a:r>
            <a:br>
              <a:rPr lang="en-US" dirty="0" smtClean="0">
                <a:latin typeface="Helvetica Neue"/>
                <a:cs typeface="Helvetica Neue"/>
              </a:rPr>
            </a:br>
            <a:r>
              <a:rPr lang="en-US" dirty="0" smtClean="0">
                <a:latin typeface="Helvetica Neue"/>
                <a:cs typeface="Helvetica Neue"/>
              </a:rPr>
              <a:t>Know-it-all-ness</a:t>
            </a:r>
            <a:br>
              <a:rPr lang="en-US" dirty="0" smtClean="0">
                <a:latin typeface="Helvetica Neue"/>
                <a:cs typeface="Helvetica Neue"/>
              </a:rPr>
            </a:br>
            <a:r>
              <a:rPr lang="en-US" dirty="0" smtClean="0">
                <a:latin typeface="Helvetica Neue"/>
                <a:cs typeface="Helvetica Neue"/>
              </a:rPr>
              <a:t/>
            </a:r>
            <a:br>
              <a:rPr lang="en-US" dirty="0" smtClean="0">
                <a:latin typeface="Helvetica Neue"/>
                <a:cs typeface="Helvetica Neue"/>
              </a:rPr>
            </a:br>
            <a:r>
              <a:rPr lang="en-US" dirty="0" smtClean="0">
                <a:latin typeface="Helvetica Neue"/>
                <a:cs typeface="Helvetica Neue"/>
              </a:rPr>
              <a:t>Do-it-all-ness</a:t>
            </a:r>
            <a:r>
              <a:rPr lang="en-US" dirty="0">
                <a:latin typeface="Helvetica Neue"/>
                <a:cs typeface="Helvetica Neue"/>
              </a:rPr>
              <a:t/>
            </a:r>
            <a:br>
              <a:rPr lang="en-US" dirty="0">
                <a:latin typeface="Helvetica Neue"/>
                <a:cs typeface="Helvetica Neue"/>
              </a:rPr>
            </a:b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27</a:t>
            </a:fld>
            <a:endParaRPr lang="en-US" dirty="0"/>
          </a:p>
        </p:txBody>
      </p:sp>
    </p:spTree>
    <p:extLst>
      <p:ext uri="{BB962C8B-B14F-4D97-AF65-F5344CB8AC3E}">
        <p14:creationId xmlns:p14="http://schemas.microsoft.com/office/powerpoint/2010/main" val="4040564584"/>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5047684"/>
          </a:xfrm>
        </p:spPr>
        <p:txBody>
          <a:bodyPr>
            <a:normAutofit/>
          </a:bodyPr>
          <a:lstStyle/>
          <a:p>
            <a:pPr algn="ctr"/>
            <a:r>
              <a:rPr lang="en-US" dirty="0" smtClean="0">
                <a:latin typeface="Helvetica Neue"/>
                <a:cs typeface="Helvetica Neue"/>
              </a:rPr>
              <a:t>My 3 Wishes</a:t>
            </a:r>
            <a:r>
              <a:rPr lang="en-US" dirty="0">
                <a:latin typeface="Helvetica Neue"/>
                <a:cs typeface="Helvetica Neue"/>
              </a:rPr>
              <a:t/>
            </a:r>
            <a:br>
              <a:rPr lang="en-US" dirty="0">
                <a:latin typeface="Helvetica Neue"/>
                <a:cs typeface="Helvetica Neue"/>
              </a:rPr>
            </a:b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28</a:t>
            </a:fld>
            <a:endParaRPr lang="en-US" dirty="0"/>
          </a:p>
        </p:txBody>
      </p:sp>
    </p:spTree>
    <p:extLst>
      <p:ext uri="{BB962C8B-B14F-4D97-AF65-F5344CB8AC3E}">
        <p14:creationId xmlns:p14="http://schemas.microsoft.com/office/powerpoint/2010/main" val="3933594151"/>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36222" y="1009280"/>
            <a:ext cx="8102635" cy="2678245"/>
          </a:xfrm>
        </p:spPr>
        <p:txBody>
          <a:bodyPr>
            <a:noAutofit/>
          </a:bodyPr>
          <a:lstStyle/>
          <a:p>
            <a:pPr algn="ctr"/>
            <a:r>
              <a:rPr lang="en-US" sz="4800" dirty="0" smtClean="0">
                <a:latin typeface="Helvetica Neue"/>
                <a:cs typeface="Helvetica Neue"/>
              </a:rPr>
              <a:t>How Team Members </a:t>
            </a:r>
            <a:br>
              <a:rPr lang="en-US" sz="4800" dirty="0" smtClean="0">
                <a:latin typeface="Helvetica Neue"/>
                <a:cs typeface="Helvetica Neue"/>
              </a:rPr>
            </a:br>
            <a:r>
              <a:rPr lang="en-US" sz="4800" dirty="0" smtClean="0">
                <a:latin typeface="Helvetica Neue"/>
                <a:cs typeface="Helvetica Neue"/>
              </a:rPr>
              <a:t>Treat One Another</a:t>
            </a:r>
            <a:endParaRPr lang="en-US" sz="4800" dirty="0">
              <a:latin typeface="Helvetica Neue"/>
              <a:cs typeface="Helvetica Neue"/>
            </a:endParaRPr>
          </a:p>
        </p:txBody>
      </p:sp>
      <p:sp>
        <p:nvSpPr>
          <p:cNvPr id="3" name="Text Placeholder 2"/>
          <p:cNvSpPr>
            <a:spLocks noGrp="1"/>
          </p:cNvSpPr>
          <p:nvPr>
            <p:ph type="body" sz="quarter" idx="13"/>
          </p:nvPr>
        </p:nvSpPr>
        <p:spPr/>
        <p:txBody>
          <a:bodyPr/>
          <a:lstStyle/>
          <a:p>
            <a:endParaRPr lang="en-US"/>
          </a:p>
        </p:txBody>
      </p:sp>
      <p:sp>
        <p:nvSpPr>
          <p:cNvPr id="2" name="Subtitle 1"/>
          <p:cNvSpPr>
            <a:spLocks noGrp="1"/>
          </p:cNvSpPr>
          <p:nvPr>
            <p:ph type="subTitle" idx="1"/>
          </p:nvPr>
        </p:nvSpPr>
        <p:spPr/>
        <p:txBody>
          <a:bodyPr/>
          <a:lstStyle/>
          <a:p>
            <a:endParaRPr lang="en-US"/>
          </a:p>
        </p:txBody>
      </p:sp>
      <p:sp>
        <p:nvSpPr>
          <p:cNvPr id="5" name="Footer Placeholder 4"/>
          <p:cNvSpPr>
            <a:spLocks noGrp="1"/>
          </p:cNvSpPr>
          <p:nvPr>
            <p:ph type="ftr" sz="quarter" idx="4294967295"/>
          </p:nvPr>
        </p:nvSpPr>
        <p:spPr>
          <a:xfrm>
            <a:off x="6248400" y="6173788"/>
            <a:ext cx="2895600" cy="365125"/>
          </a:xfrm>
        </p:spPr>
        <p:txBody>
          <a:bodyPr/>
          <a:lstStyle/>
          <a:p>
            <a:fld id="{022636EB-ADE8-A646-A11D-FED0A955D1AA}" type="slidenum">
              <a:rPr lang="en-US" smtClean="0"/>
              <a:pPr/>
              <a:t>29</a:t>
            </a:fld>
            <a:endParaRPr lang="en-US" dirty="0"/>
          </a:p>
        </p:txBody>
      </p:sp>
    </p:spTree>
    <p:extLst>
      <p:ext uri="{BB962C8B-B14F-4D97-AF65-F5344CB8AC3E}">
        <p14:creationId xmlns:p14="http://schemas.microsoft.com/office/powerpoint/2010/main" val="37598284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Lenses</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3</a:t>
            </a:fld>
            <a:endParaRPr lang="en-US" dirty="0"/>
          </a:p>
        </p:txBody>
      </p:sp>
    </p:spTree>
    <p:extLst>
      <p:ext uri="{BB962C8B-B14F-4D97-AF65-F5344CB8AC3E}">
        <p14:creationId xmlns:p14="http://schemas.microsoft.com/office/powerpoint/2010/main" val="408115398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79312" y="565727"/>
            <a:ext cx="7309556" cy="3775364"/>
          </a:xfrm>
        </p:spPr>
        <p:txBody>
          <a:bodyPr>
            <a:normAutofit/>
          </a:bodyPr>
          <a:lstStyle/>
          <a:p>
            <a:pPr algn="ctr"/>
            <a:r>
              <a:rPr lang="en-US" dirty="0" smtClean="0">
                <a:latin typeface="Helvetica Neue"/>
                <a:cs typeface="Helvetica Neue"/>
              </a:rPr>
              <a:t>“Psychological Safety”</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30</a:t>
            </a:fld>
            <a:endParaRPr lang="en-US" dirty="0"/>
          </a:p>
        </p:txBody>
      </p:sp>
      <p:sp>
        <p:nvSpPr>
          <p:cNvPr id="4" name="Title 5"/>
          <p:cNvSpPr txBox="1">
            <a:spLocks/>
          </p:cNvSpPr>
          <p:nvPr/>
        </p:nvSpPr>
        <p:spPr>
          <a:xfrm>
            <a:off x="979312" y="4639252"/>
            <a:ext cx="7309556" cy="1123373"/>
          </a:xfrm>
          <a:prstGeom prst="rect">
            <a:avLst/>
          </a:prstGeom>
        </p:spPr>
        <p:txBody>
          <a:bodyPr vert="horz" lIns="64251" tIns="32125" rIns="64251" bIns="32125" rtlCol="0" anchor="ctr">
            <a:normAutofit/>
          </a:bodyPr>
          <a:lstStyle>
            <a:lvl1pPr algn="l" defTabSz="457200" rtl="0" eaLnBrk="1" latinLnBrk="0" hangingPunct="1">
              <a:lnSpc>
                <a:spcPts val="5000"/>
              </a:lnSpc>
              <a:spcBef>
                <a:spcPts val="7500"/>
              </a:spcBef>
              <a:spcAft>
                <a:spcPts val="0"/>
              </a:spcAft>
              <a:buNone/>
              <a:defRPr sz="4600" kern="1200" baseline="0">
                <a:solidFill>
                  <a:schemeClr val="tx2"/>
                </a:solidFill>
                <a:latin typeface="+mj-lt"/>
                <a:ea typeface="+mj-ea"/>
                <a:cs typeface="+mj-cs"/>
              </a:defRPr>
            </a:lvl1pPr>
          </a:lstStyle>
          <a:p>
            <a:pPr algn="ctr"/>
            <a:r>
              <a:rPr lang="en-US" sz="2800" dirty="0" smtClean="0">
                <a:latin typeface="Helvetica Neue"/>
                <a:cs typeface="Helvetica Neue"/>
              </a:rPr>
              <a:t>Dr. Amy Edmondson</a:t>
            </a:r>
            <a:endParaRPr lang="en-US" sz="2800" b="1" dirty="0">
              <a:latin typeface="Helvetica Neue"/>
              <a:cs typeface="Helvetica Neue"/>
            </a:endParaRPr>
          </a:p>
        </p:txBody>
      </p:sp>
    </p:spTree>
    <p:extLst>
      <p:ext uri="{BB962C8B-B14F-4D97-AF65-F5344CB8AC3E}">
        <p14:creationId xmlns:p14="http://schemas.microsoft.com/office/powerpoint/2010/main" val="1811609846"/>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p:txBody>
          <a:bodyPr/>
          <a:lstStyle/>
          <a:p>
            <a:fld id="{022636EB-ADE8-A646-A11D-FED0A955D1AA}" type="slidenum">
              <a:rPr lang="en-US" smtClean="0"/>
              <a:pPr/>
              <a:t>31</a:t>
            </a:fld>
            <a:endParaRPr lang="en-US" dirty="0"/>
          </a:p>
        </p:txBody>
      </p:sp>
      <p:sp>
        <p:nvSpPr>
          <p:cNvPr id="2" name="Title 1"/>
          <p:cNvSpPr>
            <a:spLocks noGrp="1"/>
          </p:cNvSpPr>
          <p:nvPr>
            <p:ph type="ctrTitle"/>
          </p:nvPr>
        </p:nvSpPr>
        <p:spPr/>
        <p:txBody>
          <a:bodyPr/>
          <a:lstStyle/>
          <a:p>
            <a:endParaRPr lang="en-US"/>
          </a:p>
        </p:txBody>
      </p:sp>
      <p:pic>
        <p:nvPicPr>
          <p:cNvPr id="3" name="Picture 2" descr="Screen Shot 2017-07-12 at 6.18.2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02648"/>
            <a:ext cx="9144000" cy="4487454"/>
          </a:xfrm>
          <a:prstGeom prst="rect">
            <a:avLst/>
          </a:prstGeom>
        </p:spPr>
      </p:pic>
    </p:spTree>
    <p:extLst>
      <p:ext uri="{BB962C8B-B14F-4D97-AF65-F5344CB8AC3E}">
        <p14:creationId xmlns:p14="http://schemas.microsoft.com/office/powerpoint/2010/main" val="89114943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p:txBody>
          <a:bodyPr/>
          <a:lstStyle/>
          <a:p>
            <a:fld id="{022636EB-ADE8-A646-A11D-FED0A955D1AA}" type="slidenum">
              <a:rPr lang="en-US" smtClean="0"/>
              <a:pPr/>
              <a:t>32</a:t>
            </a:fld>
            <a:endParaRPr lang="en-US" dirty="0"/>
          </a:p>
        </p:txBody>
      </p:sp>
      <p:sp>
        <p:nvSpPr>
          <p:cNvPr id="2" name="TextBox 1"/>
          <p:cNvSpPr txBox="1"/>
          <p:nvPr/>
        </p:nvSpPr>
        <p:spPr>
          <a:xfrm>
            <a:off x="269875" y="5937250"/>
            <a:ext cx="8588375" cy="646331"/>
          </a:xfrm>
          <a:prstGeom prst="rect">
            <a:avLst/>
          </a:prstGeom>
          <a:noFill/>
        </p:spPr>
        <p:txBody>
          <a:bodyPr wrap="square" rtlCol="0">
            <a:spAutoFit/>
          </a:bodyPr>
          <a:lstStyle/>
          <a:p>
            <a:r>
              <a:rPr lang="en-US" dirty="0"/>
              <a:t>https://</a:t>
            </a:r>
            <a:r>
              <a:rPr lang="en-US" dirty="0" err="1"/>
              <a:t>rework.withgoogle.com</a:t>
            </a:r>
            <a:r>
              <a:rPr lang="en-US" dirty="0"/>
              <a:t>/guides/understanding-team-effectiveness/steps/foster-psychological-safety/</a:t>
            </a:r>
          </a:p>
        </p:txBody>
      </p:sp>
      <p:sp>
        <p:nvSpPr>
          <p:cNvPr id="7" name="TextBox 6"/>
          <p:cNvSpPr txBox="1"/>
          <p:nvPr/>
        </p:nvSpPr>
        <p:spPr>
          <a:xfrm>
            <a:off x="269874" y="1651060"/>
            <a:ext cx="8874125" cy="3406061"/>
          </a:xfrm>
          <a:prstGeom prst="rect">
            <a:avLst/>
          </a:prstGeom>
          <a:noFill/>
        </p:spPr>
        <p:txBody>
          <a:bodyPr wrap="square" rtlCol="0">
            <a:spAutoFit/>
          </a:bodyPr>
          <a:lstStyle/>
          <a:p>
            <a:pPr marL="457200" indent="-457200">
              <a:lnSpc>
                <a:spcPct val="120000"/>
              </a:lnSpc>
              <a:buFont typeface="+mj-lt"/>
              <a:buAutoNum type="arabicPeriod"/>
            </a:pPr>
            <a:r>
              <a:rPr lang="en-US" sz="2000" dirty="0">
                <a:solidFill>
                  <a:schemeClr val="tx2"/>
                </a:solidFill>
                <a:latin typeface="Helvetica Neue"/>
                <a:cs typeface="Helvetica Neue"/>
              </a:rPr>
              <a:t>If you make a mistake on this team, it is often held against you.</a:t>
            </a:r>
          </a:p>
          <a:p>
            <a:pPr marL="457200" indent="-457200">
              <a:lnSpc>
                <a:spcPct val="120000"/>
              </a:lnSpc>
              <a:buFont typeface="+mj-lt"/>
              <a:buAutoNum type="arabicPeriod"/>
            </a:pPr>
            <a:r>
              <a:rPr lang="en-US" sz="2000" dirty="0">
                <a:solidFill>
                  <a:schemeClr val="tx2"/>
                </a:solidFill>
                <a:latin typeface="Helvetica Neue"/>
                <a:cs typeface="Helvetica Neue"/>
              </a:rPr>
              <a:t>Members of this team are able to bring up problems and tough issues.</a:t>
            </a:r>
          </a:p>
          <a:p>
            <a:pPr marL="457200" indent="-457200">
              <a:lnSpc>
                <a:spcPct val="120000"/>
              </a:lnSpc>
              <a:buFont typeface="+mj-lt"/>
              <a:buAutoNum type="arabicPeriod"/>
            </a:pPr>
            <a:r>
              <a:rPr lang="en-US" sz="2000" dirty="0">
                <a:solidFill>
                  <a:schemeClr val="tx2"/>
                </a:solidFill>
                <a:latin typeface="Helvetica Neue"/>
                <a:cs typeface="Helvetica Neue"/>
              </a:rPr>
              <a:t>People on this team sometimes reject others for being different.</a:t>
            </a:r>
          </a:p>
          <a:p>
            <a:pPr marL="457200" indent="-457200">
              <a:lnSpc>
                <a:spcPct val="120000"/>
              </a:lnSpc>
              <a:buFont typeface="+mj-lt"/>
              <a:buAutoNum type="arabicPeriod"/>
            </a:pPr>
            <a:r>
              <a:rPr lang="en-US" sz="2000" dirty="0">
                <a:solidFill>
                  <a:schemeClr val="tx2"/>
                </a:solidFill>
                <a:latin typeface="Helvetica Neue"/>
                <a:cs typeface="Helvetica Neue"/>
              </a:rPr>
              <a:t>It is safe to take a risk on this team.</a:t>
            </a:r>
          </a:p>
          <a:p>
            <a:pPr marL="457200" indent="-457200">
              <a:lnSpc>
                <a:spcPct val="120000"/>
              </a:lnSpc>
              <a:buFont typeface="+mj-lt"/>
              <a:buAutoNum type="arabicPeriod"/>
            </a:pPr>
            <a:r>
              <a:rPr lang="en-US" sz="2000" dirty="0">
                <a:solidFill>
                  <a:schemeClr val="tx2"/>
                </a:solidFill>
                <a:latin typeface="Helvetica Neue"/>
                <a:cs typeface="Helvetica Neue"/>
              </a:rPr>
              <a:t>It is difficult to ask other members of this team for help.</a:t>
            </a:r>
          </a:p>
          <a:p>
            <a:pPr marL="457200" indent="-457200">
              <a:lnSpc>
                <a:spcPct val="120000"/>
              </a:lnSpc>
              <a:buFont typeface="+mj-lt"/>
              <a:buAutoNum type="arabicPeriod"/>
            </a:pPr>
            <a:r>
              <a:rPr lang="en-US" sz="2000" dirty="0">
                <a:solidFill>
                  <a:schemeClr val="tx2"/>
                </a:solidFill>
                <a:latin typeface="Helvetica Neue"/>
                <a:cs typeface="Helvetica Neue"/>
              </a:rPr>
              <a:t>No one on this team would deliberately act in a way that undermines my efforts.</a:t>
            </a:r>
          </a:p>
          <a:p>
            <a:pPr marL="457200" indent="-457200">
              <a:lnSpc>
                <a:spcPct val="120000"/>
              </a:lnSpc>
              <a:buFont typeface="+mj-lt"/>
              <a:buAutoNum type="arabicPeriod"/>
            </a:pPr>
            <a:r>
              <a:rPr lang="en-US" sz="2000" dirty="0">
                <a:solidFill>
                  <a:schemeClr val="tx2"/>
                </a:solidFill>
                <a:latin typeface="Helvetica Neue"/>
                <a:cs typeface="Helvetica Neue"/>
              </a:rPr>
              <a:t>Working with members of this team, my unique skills and talents are valued and utilized.</a:t>
            </a:r>
          </a:p>
        </p:txBody>
      </p:sp>
      <p:sp>
        <p:nvSpPr>
          <p:cNvPr id="8" name="Title 5"/>
          <p:cNvSpPr>
            <a:spLocks noGrp="1"/>
          </p:cNvSpPr>
          <p:nvPr>
            <p:ph type="ctrTitle"/>
          </p:nvPr>
        </p:nvSpPr>
        <p:spPr>
          <a:xfrm>
            <a:off x="903112" y="359352"/>
            <a:ext cx="7309556" cy="672583"/>
          </a:xfrm>
        </p:spPr>
        <p:txBody>
          <a:bodyPr>
            <a:normAutofit fontScale="90000"/>
          </a:bodyPr>
          <a:lstStyle/>
          <a:p>
            <a:pPr algn="ctr"/>
            <a:r>
              <a:rPr lang="en-US" dirty="0" smtClean="0">
                <a:latin typeface="Helvetica Neue"/>
                <a:cs typeface="Helvetica Neue"/>
              </a:rPr>
              <a:t>Questionnaire</a:t>
            </a:r>
            <a:endParaRPr lang="en-US" b="1" dirty="0">
              <a:latin typeface="Helvetica Neue"/>
              <a:cs typeface="Helvetica Neue"/>
            </a:endParaRPr>
          </a:p>
        </p:txBody>
      </p:sp>
      <p:cxnSp>
        <p:nvCxnSpPr>
          <p:cNvPr id="9" name="Straight Connector 8"/>
          <p:cNvCxnSpPr/>
          <p:nvPr/>
        </p:nvCxnSpPr>
        <p:spPr>
          <a:xfrm>
            <a:off x="1905000" y="1121352"/>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60953000"/>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p:txBody>
          <a:bodyPr/>
          <a:lstStyle/>
          <a:p>
            <a:fld id="{022636EB-ADE8-A646-A11D-FED0A955D1AA}" type="slidenum">
              <a:rPr lang="en-US" smtClean="0"/>
              <a:pPr/>
              <a:t>33</a:t>
            </a:fld>
            <a:endParaRPr lang="en-US" dirty="0"/>
          </a:p>
        </p:txBody>
      </p:sp>
      <p:sp>
        <p:nvSpPr>
          <p:cNvPr id="2" name="TextBox 1"/>
          <p:cNvSpPr txBox="1"/>
          <p:nvPr/>
        </p:nvSpPr>
        <p:spPr>
          <a:xfrm>
            <a:off x="269875" y="5937250"/>
            <a:ext cx="8588375" cy="646331"/>
          </a:xfrm>
          <a:prstGeom prst="rect">
            <a:avLst/>
          </a:prstGeom>
          <a:noFill/>
        </p:spPr>
        <p:txBody>
          <a:bodyPr wrap="square" rtlCol="0">
            <a:spAutoFit/>
          </a:bodyPr>
          <a:lstStyle/>
          <a:p>
            <a:r>
              <a:rPr lang="en-US" dirty="0"/>
              <a:t>https://</a:t>
            </a:r>
            <a:r>
              <a:rPr lang="en-US" dirty="0" err="1"/>
              <a:t>rework.withgoogle.com</a:t>
            </a:r>
            <a:r>
              <a:rPr lang="en-US" dirty="0"/>
              <a:t>/guides/understanding-team-effectiveness/steps/foster-psychological-safety/</a:t>
            </a:r>
          </a:p>
        </p:txBody>
      </p:sp>
      <p:sp>
        <p:nvSpPr>
          <p:cNvPr id="7" name="TextBox 6"/>
          <p:cNvSpPr txBox="1"/>
          <p:nvPr/>
        </p:nvSpPr>
        <p:spPr>
          <a:xfrm>
            <a:off x="269874" y="1651060"/>
            <a:ext cx="8874125" cy="2739211"/>
          </a:xfrm>
          <a:prstGeom prst="rect">
            <a:avLst/>
          </a:prstGeom>
          <a:noFill/>
        </p:spPr>
        <p:txBody>
          <a:bodyPr wrap="square" rtlCol="0">
            <a:spAutoFit/>
          </a:bodyPr>
          <a:lstStyle/>
          <a:p>
            <a:pPr marL="457200" indent="-457200">
              <a:lnSpc>
                <a:spcPct val="120000"/>
              </a:lnSpc>
              <a:buFont typeface="+mj-lt"/>
              <a:buAutoNum type="arabicPeriod"/>
            </a:pPr>
            <a:r>
              <a:rPr lang="en-US" sz="2400" dirty="0">
                <a:solidFill>
                  <a:schemeClr val="tx2"/>
                </a:solidFill>
                <a:latin typeface="Helvetica Neue"/>
                <a:cs typeface="Helvetica Neue"/>
              </a:rPr>
              <a:t>Frame the work as a learning problem, not an execution problem</a:t>
            </a:r>
            <a:r>
              <a:rPr lang="en-US" sz="2400" dirty="0" smtClean="0">
                <a:solidFill>
                  <a:schemeClr val="tx2"/>
                </a:solidFill>
                <a:latin typeface="Helvetica Neue"/>
                <a:cs typeface="Helvetica Neue"/>
              </a:rPr>
              <a:t>.</a:t>
            </a:r>
          </a:p>
          <a:p>
            <a:pPr marL="457200" indent="-457200">
              <a:lnSpc>
                <a:spcPct val="120000"/>
              </a:lnSpc>
              <a:buFont typeface="+mj-lt"/>
              <a:buAutoNum type="arabicPeriod"/>
            </a:pPr>
            <a:endParaRPr lang="en-US" sz="2400" dirty="0">
              <a:solidFill>
                <a:schemeClr val="tx2"/>
              </a:solidFill>
              <a:latin typeface="Helvetica Neue"/>
              <a:cs typeface="Helvetica Neue"/>
            </a:endParaRPr>
          </a:p>
          <a:p>
            <a:pPr marL="457200" indent="-457200">
              <a:lnSpc>
                <a:spcPct val="120000"/>
              </a:lnSpc>
              <a:buFont typeface="+mj-lt"/>
              <a:buAutoNum type="arabicPeriod"/>
            </a:pPr>
            <a:r>
              <a:rPr lang="en-US" sz="2400" dirty="0">
                <a:solidFill>
                  <a:schemeClr val="tx2"/>
                </a:solidFill>
                <a:latin typeface="Helvetica Neue"/>
                <a:cs typeface="Helvetica Neue"/>
              </a:rPr>
              <a:t>Acknowledge your own fallibility</a:t>
            </a:r>
            <a:r>
              <a:rPr lang="en-US" sz="2400" dirty="0" smtClean="0">
                <a:solidFill>
                  <a:schemeClr val="tx2"/>
                </a:solidFill>
                <a:latin typeface="Helvetica Neue"/>
                <a:cs typeface="Helvetica Neue"/>
              </a:rPr>
              <a:t>.</a:t>
            </a:r>
          </a:p>
          <a:p>
            <a:pPr marL="457200" indent="-457200">
              <a:lnSpc>
                <a:spcPct val="120000"/>
              </a:lnSpc>
              <a:buFont typeface="+mj-lt"/>
              <a:buAutoNum type="arabicPeriod"/>
            </a:pPr>
            <a:endParaRPr lang="en-US" sz="2400" dirty="0">
              <a:solidFill>
                <a:schemeClr val="tx2"/>
              </a:solidFill>
              <a:latin typeface="Helvetica Neue"/>
              <a:cs typeface="Helvetica Neue"/>
            </a:endParaRPr>
          </a:p>
          <a:p>
            <a:pPr marL="457200" indent="-457200">
              <a:lnSpc>
                <a:spcPct val="120000"/>
              </a:lnSpc>
              <a:buFont typeface="+mj-lt"/>
              <a:buAutoNum type="arabicPeriod"/>
            </a:pPr>
            <a:r>
              <a:rPr lang="en-US" sz="2400" dirty="0">
                <a:solidFill>
                  <a:schemeClr val="tx2"/>
                </a:solidFill>
                <a:latin typeface="Helvetica Neue"/>
                <a:cs typeface="Helvetica Neue"/>
              </a:rPr>
              <a:t>Model curiosity and ask lots of questions.</a:t>
            </a:r>
          </a:p>
        </p:txBody>
      </p:sp>
      <p:sp>
        <p:nvSpPr>
          <p:cNvPr id="8" name="Title 5"/>
          <p:cNvSpPr>
            <a:spLocks noGrp="1"/>
          </p:cNvSpPr>
          <p:nvPr>
            <p:ph type="ctrTitle"/>
          </p:nvPr>
        </p:nvSpPr>
        <p:spPr>
          <a:xfrm>
            <a:off x="903112" y="359352"/>
            <a:ext cx="7309556" cy="672583"/>
          </a:xfrm>
        </p:spPr>
        <p:txBody>
          <a:bodyPr>
            <a:normAutofit fontScale="90000"/>
          </a:bodyPr>
          <a:lstStyle/>
          <a:p>
            <a:pPr algn="ctr"/>
            <a:r>
              <a:rPr lang="en-US" dirty="0" smtClean="0">
                <a:latin typeface="Helvetica Neue"/>
                <a:cs typeface="Helvetica Neue"/>
              </a:rPr>
              <a:t>3 Simple Things You Can Do</a:t>
            </a:r>
            <a:endParaRPr lang="en-US" b="1" dirty="0">
              <a:latin typeface="Helvetica Neue"/>
              <a:cs typeface="Helvetica Neue"/>
            </a:endParaRPr>
          </a:p>
        </p:txBody>
      </p:sp>
      <p:cxnSp>
        <p:nvCxnSpPr>
          <p:cNvPr id="9" name="Straight Connector 8"/>
          <p:cNvCxnSpPr/>
          <p:nvPr/>
        </p:nvCxnSpPr>
        <p:spPr>
          <a:xfrm>
            <a:off x="1905000" y="1121352"/>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03920512"/>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Infectious Curiosity</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34</a:t>
            </a:fld>
            <a:endParaRPr lang="en-US" dirty="0"/>
          </a:p>
        </p:txBody>
      </p:sp>
    </p:spTree>
    <p:extLst>
      <p:ext uri="{BB962C8B-B14F-4D97-AF65-F5344CB8AC3E}">
        <p14:creationId xmlns:p14="http://schemas.microsoft.com/office/powerpoint/2010/main" val="663140020"/>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31687" y="565727"/>
            <a:ext cx="7309556" cy="2387023"/>
          </a:xfrm>
        </p:spPr>
        <p:txBody>
          <a:bodyPr>
            <a:normAutofit/>
          </a:bodyPr>
          <a:lstStyle/>
          <a:p>
            <a:pPr algn="ctr"/>
            <a:r>
              <a:rPr lang="en-US" dirty="0" smtClean="0">
                <a:latin typeface="Helvetica Neue"/>
                <a:cs typeface="Helvetica Neue"/>
              </a:rPr>
              <a:t>“I wonder…”</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35</a:t>
            </a:fld>
            <a:endParaRPr lang="en-US" dirty="0"/>
          </a:p>
        </p:txBody>
      </p:sp>
      <p:sp>
        <p:nvSpPr>
          <p:cNvPr id="4" name="Title 5"/>
          <p:cNvSpPr txBox="1">
            <a:spLocks/>
          </p:cNvSpPr>
          <p:nvPr/>
        </p:nvSpPr>
        <p:spPr>
          <a:xfrm>
            <a:off x="931687" y="2829502"/>
            <a:ext cx="7309556" cy="2387023"/>
          </a:xfrm>
          <a:prstGeom prst="rect">
            <a:avLst/>
          </a:prstGeom>
        </p:spPr>
        <p:txBody>
          <a:bodyPr vert="horz" lIns="64251" tIns="32125" rIns="64251" bIns="32125" rtlCol="0" anchor="ctr">
            <a:normAutofit/>
          </a:bodyPr>
          <a:lstStyle>
            <a:lvl1pPr algn="l" defTabSz="457200" rtl="0" eaLnBrk="1" latinLnBrk="0" hangingPunct="1">
              <a:lnSpc>
                <a:spcPts val="5000"/>
              </a:lnSpc>
              <a:spcBef>
                <a:spcPts val="7500"/>
              </a:spcBef>
              <a:spcAft>
                <a:spcPts val="0"/>
              </a:spcAft>
              <a:buNone/>
              <a:defRPr sz="4600" kern="1200" baseline="0">
                <a:solidFill>
                  <a:schemeClr val="tx2"/>
                </a:solidFill>
                <a:latin typeface="+mj-lt"/>
                <a:ea typeface="+mj-ea"/>
                <a:cs typeface="+mj-cs"/>
              </a:defRPr>
            </a:lvl1pPr>
          </a:lstStyle>
          <a:p>
            <a:pPr algn="ctr"/>
            <a:r>
              <a:rPr lang="en-US" dirty="0" smtClean="0">
                <a:latin typeface="Helvetica Neue"/>
                <a:cs typeface="Helvetica Neue"/>
              </a:rPr>
              <a:t>“What if?”</a:t>
            </a:r>
            <a:endParaRPr lang="en-US" dirty="0">
              <a:latin typeface="Helvetica Neue"/>
              <a:cs typeface="Helvetica Neue"/>
            </a:endParaRPr>
          </a:p>
        </p:txBody>
      </p:sp>
      <p:cxnSp>
        <p:nvCxnSpPr>
          <p:cNvPr id="7" name="Straight Connector 6"/>
          <p:cNvCxnSpPr/>
          <p:nvPr/>
        </p:nvCxnSpPr>
        <p:spPr>
          <a:xfrm>
            <a:off x="1931011" y="2677102"/>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4151870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31687" y="1454727"/>
            <a:ext cx="7309556" cy="2387023"/>
          </a:xfrm>
        </p:spPr>
        <p:txBody>
          <a:bodyPr>
            <a:normAutofit/>
          </a:bodyPr>
          <a:lstStyle/>
          <a:p>
            <a:pPr algn="ctr"/>
            <a:r>
              <a:rPr lang="en-US" dirty="0" smtClean="0">
                <a:latin typeface="Helvetica Neue"/>
                <a:cs typeface="Helvetica Neue"/>
              </a:rPr>
              <a:t>“I don’t know”</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36</a:t>
            </a:fld>
            <a:endParaRPr lang="en-US" dirty="0"/>
          </a:p>
        </p:txBody>
      </p:sp>
    </p:spTree>
    <p:extLst>
      <p:ext uri="{BB962C8B-B14F-4D97-AF65-F5344CB8AC3E}">
        <p14:creationId xmlns:p14="http://schemas.microsoft.com/office/powerpoint/2010/main" val="3845008501"/>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31687" y="565727"/>
            <a:ext cx="7309556" cy="2387023"/>
          </a:xfrm>
        </p:spPr>
        <p:txBody>
          <a:bodyPr>
            <a:normAutofit/>
          </a:bodyPr>
          <a:lstStyle/>
          <a:p>
            <a:pPr algn="ctr"/>
            <a:r>
              <a:rPr lang="en-US" dirty="0" smtClean="0">
                <a:latin typeface="Helvetica Neue"/>
                <a:cs typeface="Helvetica Neue"/>
              </a:rPr>
              <a:t>“What are the tradeoffs?”</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37</a:t>
            </a:fld>
            <a:endParaRPr lang="en-US" dirty="0"/>
          </a:p>
        </p:txBody>
      </p:sp>
      <p:sp>
        <p:nvSpPr>
          <p:cNvPr id="4" name="Title 5"/>
          <p:cNvSpPr txBox="1">
            <a:spLocks/>
          </p:cNvSpPr>
          <p:nvPr/>
        </p:nvSpPr>
        <p:spPr>
          <a:xfrm>
            <a:off x="931687" y="2829502"/>
            <a:ext cx="7309556" cy="2387023"/>
          </a:xfrm>
          <a:prstGeom prst="rect">
            <a:avLst/>
          </a:prstGeom>
        </p:spPr>
        <p:txBody>
          <a:bodyPr vert="horz" lIns="64251" tIns="32125" rIns="64251" bIns="32125" rtlCol="0" anchor="ctr">
            <a:normAutofit/>
          </a:bodyPr>
          <a:lstStyle>
            <a:lvl1pPr algn="l" defTabSz="457200" rtl="0" eaLnBrk="1" latinLnBrk="0" hangingPunct="1">
              <a:lnSpc>
                <a:spcPts val="5000"/>
              </a:lnSpc>
              <a:spcBef>
                <a:spcPts val="7500"/>
              </a:spcBef>
              <a:spcAft>
                <a:spcPts val="0"/>
              </a:spcAft>
              <a:buNone/>
              <a:defRPr sz="4600" kern="1200" baseline="0">
                <a:solidFill>
                  <a:schemeClr val="tx2"/>
                </a:solidFill>
                <a:latin typeface="+mj-lt"/>
                <a:ea typeface="+mj-ea"/>
                <a:cs typeface="+mj-cs"/>
              </a:defRPr>
            </a:lvl1pPr>
          </a:lstStyle>
          <a:p>
            <a:pPr algn="ctr"/>
            <a:r>
              <a:rPr lang="en-US" dirty="0" smtClean="0">
                <a:latin typeface="Helvetica Neue"/>
                <a:cs typeface="Helvetica Neue"/>
              </a:rPr>
              <a:t>“What do you think?”</a:t>
            </a:r>
            <a:endParaRPr lang="en-US" dirty="0">
              <a:latin typeface="Helvetica Neue"/>
              <a:cs typeface="Helvetica Neue"/>
            </a:endParaRPr>
          </a:p>
        </p:txBody>
      </p:sp>
      <p:cxnSp>
        <p:nvCxnSpPr>
          <p:cNvPr id="7" name="Straight Connector 6"/>
          <p:cNvCxnSpPr/>
          <p:nvPr/>
        </p:nvCxnSpPr>
        <p:spPr>
          <a:xfrm>
            <a:off x="1931011" y="2677102"/>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12855024"/>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31687" y="1454727"/>
            <a:ext cx="7309556" cy="2387023"/>
          </a:xfrm>
        </p:spPr>
        <p:txBody>
          <a:bodyPr>
            <a:normAutofit/>
          </a:bodyPr>
          <a:lstStyle/>
          <a:p>
            <a:pPr algn="ctr"/>
            <a:r>
              <a:rPr lang="en-US" dirty="0" smtClean="0">
                <a:latin typeface="Helvetica Neue"/>
                <a:cs typeface="Helvetica Neue"/>
              </a:rPr>
              <a:t>“How did you </a:t>
            </a:r>
            <a:br>
              <a:rPr lang="en-US" dirty="0" smtClean="0">
                <a:latin typeface="Helvetica Neue"/>
                <a:cs typeface="Helvetica Neue"/>
              </a:rPr>
            </a:br>
            <a:r>
              <a:rPr lang="en-US" dirty="0" smtClean="0">
                <a:latin typeface="Helvetica Neue"/>
                <a:cs typeface="Helvetica Neue"/>
              </a:rPr>
              <a:t>figure that out?”</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38</a:t>
            </a:fld>
            <a:endParaRPr lang="en-US" dirty="0"/>
          </a:p>
        </p:txBody>
      </p:sp>
    </p:spTree>
    <p:extLst>
      <p:ext uri="{BB962C8B-B14F-4D97-AF65-F5344CB8AC3E}">
        <p14:creationId xmlns:p14="http://schemas.microsoft.com/office/powerpoint/2010/main" val="966764625"/>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31687" y="613352"/>
            <a:ext cx="7309556" cy="2387023"/>
          </a:xfrm>
        </p:spPr>
        <p:txBody>
          <a:bodyPr>
            <a:normAutofit/>
          </a:bodyPr>
          <a:lstStyle/>
          <a:p>
            <a:pPr algn="ctr"/>
            <a:r>
              <a:rPr lang="en-US" dirty="0" smtClean="0">
                <a:latin typeface="Helvetica Neue"/>
                <a:cs typeface="Helvetica Neue"/>
              </a:rPr>
              <a:t>Vocalize your curiosity!</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39</a:t>
            </a:fld>
            <a:endParaRPr lang="en-US" dirty="0"/>
          </a:p>
        </p:txBody>
      </p:sp>
    </p:spTree>
    <p:extLst>
      <p:ext uri="{BB962C8B-B14F-4D97-AF65-F5344CB8AC3E}">
        <p14:creationId xmlns:p14="http://schemas.microsoft.com/office/powerpoint/2010/main" val="403738191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381879" y="565727"/>
            <a:ext cx="8330287" cy="1524000"/>
          </a:xfrm>
        </p:spPr>
        <p:txBody>
          <a:bodyPr>
            <a:normAutofit/>
          </a:bodyPr>
          <a:lstStyle/>
          <a:p>
            <a:pPr algn="ctr"/>
            <a:r>
              <a:rPr lang="en-US" dirty="0" smtClean="0">
                <a:latin typeface="Helvetica Neue"/>
                <a:cs typeface="Helvetica Neue"/>
              </a:rPr>
              <a:t>Macro Lens: Multiplier Mindset</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4</a:t>
            </a:fld>
            <a:endParaRPr lang="en-US" dirty="0"/>
          </a:p>
        </p:txBody>
      </p:sp>
      <p:cxnSp>
        <p:nvCxnSpPr>
          <p:cNvPr id="4" name="Straight Connector 3"/>
          <p:cNvCxnSpPr/>
          <p:nvPr/>
        </p:nvCxnSpPr>
        <p:spPr>
          <a:xfrm>
            <a:off x="1905000" y="2216727"/>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85171145"/>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36222" y="1009280"/>
            <a:ext cx="8102635" cy="2678245"/>
          </a:xfrm>
        </p:spPr>
        <p:txBody>
          <a:bodyPr>
            <a:noAutofit/>
          </a:bodyPr>
          <a:lstStyle/>
          <a:p>
            <a:pPr algn="ctr"/>
            <a:r>
              <a:rPr lang="en-US" sz="4800" dirty="0" smtClean="0">
                <a:latin typeface="Helvetica Neue"/>
                <a:cs typeface="Helvetica Neue"/>
              </a:rPr>
              <a:t>How Teams are Composed and Tasks Assigned</a:t>
            </a:r>
            <a:endParaRPr lang="en-US" sz="4800" dirty="0">
              <a:latin typeface="Helvetica Neue"/>
              <a:cs typeface="Helvetica Neue"/>
            </a:endParaRPr>
          </a:p>
        </p:txBody>
      </p:sp>
      <p:sp>
        <p:nvSpPr>
          <p:cNvPr id="3" name="Text Placeholder 2"/>
          <p:cNvSpPr>
            <a:spLocks noGrp="1"/>
          </p:cNvSpPr>
          <p:nvPr>
            <p:ph type="body" sz="quarter" idx="13"/>
          </p:nvPr>
        </p:nvSpPr>
        <p:spPr/>
        <p:txBody>
          <a:bodyPr/>
          <a:lstStyle/>
          <a:p>
            <a:endParaRPr lang="en-US"/>
          </a:p>
        </p:txBody>
      </p:sp>
      <p:sp>
        <p:nvSpPr>
          <p:cNvPr id="2" name="Subtitle 1"/>
          <p:cNvSpPr>
            <a:spLocks noGrp="1"/>
          </p:cNvSpPr>
          <p:nvPr>
            <p:ph type="subTitle" idx="1"/>
          </p:nvPr>
        </p:nvSpPr>
        <p:spPr/>
        <p:txBody>
          <a:bodyPr/>
          <a:lstStyle/>
          <a:p>
            <a:endParaRPr lang="en-US"/>
          </a:p>
        </p:txBody>
      </p:sp>
      <p:sp>
        <p:nvSpPr>
          <p:cNvPr id="5" name="Footer Placeholder 4"/>
          <p:cNvSpPr>
            <a:spLocks noGrp="1"/>
          </p:cNvSpPr>
          <p:nvPr>
            <p:ph type="ftr" sz="quarter" idx="4294967295"/>
          </p:nvPr>
        </p:nvSpPr>
        <p:spPr>
          <a:xfrm>
            <a:off x="6248400" y="6173788"/>
            <a:ext cx="2895600" cy="365125"/>
          </a:xfrm>
        </p:spPr>
        <p:txBody>
          <a:bodyPr/>
          <a:lstStyle/>
          <a:p>
            <a:fld id="{022636EB-ADE8-A646-A11D-FED0A955D1AA}" type="slidenum">
              <a:rPr lang="en-US" smtClean="0"/>
              <a:pPr/>
              <a:t>40</a:t>
            </a:fld>
            <a:endParaRPr lang="en-US" dirty="0"/>
          </a:p>
        </p:txBody>
      </p:sp>
    </p:spTree>
    <p:extLst>
      <p:ext uri="{BB962C8B-B14F-4D97-AF65-F5344CB8AC3E}">
        <p14:creationId xmlns:p14="http://schemas.microsoft.com/office/powerpoint/2010/main" val="3077655818"/>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Diversity &amp; Inclusion</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41</a:t>
            </a:fld>
            <a:endParaRPr lang="en-US" dirty="0"/>
          </a:p>
        </p:txBody>
      </p:sp>
    </p:spTree>
    <p:extLst>
      <p:ext uri="{BB962C8B-B14F-4D97-AF65-F5344CB8AC3E}">
        <p14:creationId xmlns:p14="http://schemas.microsoft.com/office/powerpoint/2010/main" val="2260953000"/>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D&amp;I are moral imperatives</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42</a:t>
            </a:fld>
            <a:endParaRPr lang="en-US" dirty="0"/>
          </a:p>
        </p:txBody>
      </p:sp>
    </p:spTree>
    <p:extLst>
      <p:ext uri="{BB962C8B-B14F-4D97-AF65-F5344CB8AC3E}">
        <p14:creationId xmlns:p14="http://schemas.microsoft.com/office/powerpoint/2010/main" val="2286630428"/>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0375" y="565727"/>
            <a:ext cx="8254999" cy="3775364"/>
          </a:xfrm>
        </p:spPr>
        <p:txBody>
          <a:bodyPr>
            <a:normAutofit/>
          </a:bodyPr>
          <a:lstStyle/>
          <a:p>
            <a:pPr algn="ctr"/>
            <a:r>
              <a:rPr lang="en-US" dirty="0" smtClean="0">
                <a:latin typeface="Helvetica Neue"/>
                <a:cs typeface="Helvetica Neue"/>
              </a:rPr>
              <a:t>D&amp;I are business imperatives</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43</a:t>
            </a:fld>
            <a:endParaRPr lang="en-US" dirty="0"/>
          </a:p>
        </p:txBody>
      </p:sp>
    </p:spTree>
    <p:extLst>
      <p:ext uri="{BB962C8B-B14F-4D97-AF65-F5344CB8AC3E}">
        <p14:creationId xmlns:p14="http://schemas.microsoft.com/office/powerpoint/2010/main" val="408792884"/>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Recruiting</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44</a:t>
            </a:fld>
            <a:endParaRPr lang="en-US" dirty="0"/>
          </a:p>
        </p:txBody>
      </p:sp>
    </p:spTree>
    <p:extLst>
      <p:ext uri="{BB962C8B-B14F-4D97-AF65-F5344CB8AC3E}">
        <p14:creationId xmlns:p14="http://schemas.microsoft.com/office/powerpoint/2010/main" val="662490610"/>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Interviewing</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45</a:t>
            </a:fld>
            <a:endParaRPr lang="en-US" dirty="0"/>
          </a:p>
        </p:txBody>
      </p:sp>
    </p:spTree>
    <p:extLst>
      <p:ext uri="{BB962C8B-B14F-4D97-AF65-F5344CB8AC3E}">
        <p14:creationId xmlns:p14="http://schemas.microsoft.com/office/powerpoint/2010/main" val="2565720368"/>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Attention</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46</a:t>
            </a:fld>
            <a:endParaRPr lang="en-US" dirty="0"/>
          </a:p>
        </p:txBody>
      </p:sp>
    </p:spTree>
    <p:extLst>
      <p:ext uri="{BB962C8B-B14F-4D97-AF65-F5344CB8AC3E}">
        <p14:creationId xmlns:p14="http://schemas.microsoft.com/office/powerpoint/2010/main" val="1309745953"/>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Opportunity</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47</a:t>
            </a:fld>
            <a:endParaRPr lang="en-US" dirty="0"/>
          </a:p>
        </p:txBody>
      </p:sp>
    </p:spTree>
    <p:extLst>
      <p:ext uri="{BB962C8B-B14F-4D97-AF65-F5344CB8AC3E}">
        <p14:creationId xmlns:p14="http://schemas.microsoft.com/office/powerpoint/2010/main" val="1504957536"/>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“In Praise of Maintenance”</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48</a:t>
            </a:fld>
            <a:endParaRPr lang="en-US" dirty="0"/>
          </a:p>
        </p:txBody>
      </p:sp>
    </p:spTree>
    <p:extLst>
      <p:ext uri="{BB962C8B-B14F-4D97-AF65-F5344CB8AC3E}">
        <p14:creationId xmlns:p14="http://schemas.microsoft.com/office/powerpoint/2010/main" val="2260953000"/>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p:txBody>
          <a:bodyPr/>
          <a:lstStyle/>
          <a:p>
            <a:fld id="{022636EB-ADE8-A646-A11D-FED0A955D1AA}" type="slidenum">
              <a:rPr lang="en-US" smtClean="0"/>
              <a:pPr/>
              <a:t>49</a:t>
            </a:fld>
            <a:endParaRPr lang="en-US" dirty="0"/>
          </a:p>
        </p:txBody>
      </p:sp>
      <p:sp>
        <p:nvSpPr>
          <p:cNvPr id="2" name="Title 1"/>
          <p:cNvSpPr>
            <a:spLocks noGrp="1"/>
          </p:cNvSpPr>
          <p:nvPr>
            <p:ph type="ctrTitle"/>
          </p:nvPr>
        </p:nvSpPr>
        <p:spPr/>
        <p:txBody>
          <a:bodyPr/>
          <a:lstStyle/>
          <a:p>
            <a:endParaRPr lang="en-US"/>
          </a:p>
        </p:txBody>
      </p:sp>
      <p:pic>
        <p:nvPicPr>
          <p:cNvPr id="3" name="Picture 2"/>
          <p:cNvPicPr>
            <a:picLocks noChangeAspect="1"/>
          </p:cNvPicPr>
          <p:nvPr/>
        </p:nvPicPr>
        <p:blipFill>
          <a:blip r:embed="rId2"/>
          <a:stretch>
            <a:fillRect/>
          </a:stretch>
        </p:blipFill>
        <p:spPr>
          <a:xfrm>
            <a:off x="0" y="1270000"/>
            <a:ext cx="9144000" cy="4303059"/>
          </a:xfrm>
          <a:prstGeom prst="rect">
            <a:avLst/>
          </a:prstGeom>
        </p:spPr>
      </p:pic>
      <p:sp>
        <p:nvSpPr>
          <p:cNvPr id="4" name="TextBox 3"/>
          <p:cNvSpPr txBox="1"/>
          <p:nvPr/>
        </p:nvSpPr>
        <p:spPr>
          <a:xfrm>
            <a:off x="254000" y="6270625"/>
            <a:ext cx="8636000" cy="461665"/>
          </a:xfrm>
          <a:prstGeom prst="rect">
            <a:avLst/>
          </a:prstGeom>
          <a:noFill/>
        </p:spPr>
        <p:txBody>
          <a:bodyPr wrap="square" rtlCol="0">
            <a:spAutoFit/>
          </a:bodyPr>
          <a:lstStyle/>
          <a:p>
            <a:r>
              <a:rPr lang="en-US" sz="1200" dirty="0"/>
              <a:t>http://</a:t>
            </a:r>
            <a:r>
              <a:rPr lang="en-US" sz="1200" dirty="0" err="1"/>
              <a:t>izquotes.com</a:t>
            </a:r>
            <a:r>
              <a:rPr lang="en-US" sz="1200" dirty="0"/>
              <a:t>/quotes-pictures/quote-another-flaw-in-the-human-character-is-that-everybody-wants-to-build-and-nobody-wants-to-do-kurt-vonnegut-275976.jpg</a:t>
            </a:r>
          </a:p>
        </p:txBody>
      </p:sp>
    </p:spTree>
    <p:extLst>
      <p:ext uri="{BB962C8B-B14F-4D97-AF65-F5344CB8AC3E}">
        <p14:creationId xmlns:p14="http://schemas.microsoft.com/office/powerpoint/2010/main" val="320355220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1524000"/>
          </a:xfrm>
        </p:spPr>
        <p:txBody>
          <a:bodyPr>
            <a:normAutofit/>
          </a:bodyPr>
          <a:lstStyle/>
          <a:p>
            <a:pPr algn="ctr"/>
            <a:r>
              <a:rPr lang="en-US" dirty="0" smtClean="0">
                <a:latin typeface="Helvetica Neue"/>
                <a:cs typeface="Helvetica Neue"/>
              </a:rPr>
              <a:t>Lens: How team members </a:t>
            </a:r>
            <a:br>
              <a:rPr lang="en-US" dirty="0" smtClean="0">
                <a:latin typeface="Helvetica Neue"/>
                <a:cs typeface="Helvetica Neue"/>
              </a:rPr>
            </a:br>
            <a:r>
              <a:rPr lang="en-US" dirty="0" smtClean="0">
                <a:latin typeface="Helvetica Neue"/>
                <a:cs typeface="Helvetica Neue"/>
              </a:rPr>
              <a:t>treat one another</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5</a:t>
            </a:fld>
            <a:endParaRPr lang="en-US" dirty="0"/>
          </a:p>
        </p:txBody>
      </p:sp>
      <p:sp>
        <p:nvSpPr>
          <p:cNvPr id="2" name="TextBox 1"/>
          <p:cNvSpPr txBox="1"/>
          <p:nvPr/>
        </p:nvSpPr>
        <p:spPr>
          <a:xfrm>
            <a:off x="1212272" y="2597728"/>
            <a:ext cx="6615546" cy="1077218"/>
          </a:xfrm>
          <a:prstGeom prst="rect">
            <a:avLst/>
          </a:prstGeom>
          <a:noFill/>
        </p:spPr>
        <p:txBody>
          <a:bodyPr wrap="square" rtlCol="0">
            <a:spAutoFit/>
          </a:bodyPr>
          <a:lstStyle/>
          <a:p>
            <a:pPr marL="285750" indent="-285750">
              <a:buFont typeface="Arial"/>
              <a:buChar char="•"/>
            </a:pPr>
            <a:r>
              <a:rPr lang="en-US" sz="3200" dirty="0" smtClean="0">
                <a:solidFill>
                  <a:schemeClr val="tx2"/>
                </a:solidFill>
                <a:latin typeface="Helvetica Neue"/>
                <a:cs typeface="Helvetica Neue"/>
              </a:rPr>
              <a:t>Psychological safety</a:t>
            </a:r>
          </a:p>
          <a:p>
            <a:pPr marL="285750" indent="-285750">
              <a:buFont typeface="Arial"/>
              <a:buChar char="•"/>
            </a:pPr>
            <a:r>
              <a:rPr lang="en-US" sz="3200" dirty="0" smtClean="0">
                <a:solidFill>
                  <a:schemeClr val="tx2"/>
                </a:solidFill>
                <a:latin typeface="Helvetica Neue"/>
                <a:cs typeface="Helvetica Neue"/>
              </a:rPr>
              <a:t>Infectious curiosity</a:t>
            </a:r>
          </a:p>
        </p:txBody>
      </p:sp>
      <p:cxnSp>
        <p:nvCxnSpPr>
          <p:cNvPr id="4" name="Straight Connector 3"/>
          <p:cNvCxnSpPr/>
          <p:nvPr/>
        </p:nvCxnSpPr>
        <p:spPr>
          <a:xfrm>
            <a:off x="1905000" y="2216727"/>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527675834"/>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p:cNvSpPr>
            <a:spLocks noGrp="1"/>
          </p:cNvSpPr>
          <p:nvPr>
            <p:ph type="ftr" sz="quarter" idx="3"/>
          </p:nvPr>
        </p:nvSpPr>
        <p:spPr/>
        <p:txBody>
          <a:bodyPr/>
          <a:lstStyle/>
          <a:p>
            <a:fld id="{022636EB-ADE8-A646-A11D-FED0A955D1AA}" type="slidenum">
              <a:rPr lang="en-US" smtClean="0"/>
              <a:pPr/>
              <a:t>50</a:t>
            </a:fld>
            <a:endParaRPr lang="en-US" dirty="0"/>
          </a:p>
        </p:txBody>
      </p:sp>
      <p:sp>
        <p:nvSpPr>
          <p:cNvPr id="2" name="Title 1"/>
          <p:cNvSpPr>
            <a:spLocks noGrp="1"/>
          </p:cNvSpPr>
          <p:nvPr>
            <p:ph type="ctrTitle"/>
          </p:nvPr>
        </p:nvSpPr>
        <p:spPr/>
        <p:txBody>
          <a:bodyPr/>
          <a:lstStyle/>
          <a:p>
            <a:endParaRPr lang="en-US"/>
          </a:p>
        </p:txBody>
      </p:sp>
      <p:pic>
        <p:nvPicPr>
          <p:cNvPr id="7" name="Picture 6" descr="Screen Shot 2017-07-14 at 12.24.2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0359" y="0"/>
            <a:ext cx="7065532" cy="6858000"/>
          </a:xfrm>
          <a:prstGeom prst="rect">
            <a:avLst/>
          </a:prstGeom>
        </p:spPr>
      </p:pic>
    </p:spTree>
    <p:extLst>
      <p:ext uri="{BB962C8B-B14F-4D97-AF65-F5344CB8AC3E}">
        <p14:creationId xmlns:p14="http://schemas.microsoft.com/office/powerpoint/2010/main" val="2920977907"/>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Learning is nearly always</a:t>
            </a:r>
            <a:r>
              <a:rPr lang="en-US" b="1" dirty="0" smtClean="0">
                <a:latin typeface="Helvetica Neue"/>
                <a:cs typeface="Helvetica Neue"/>
              </a:rPr>
              <a:t/>
            </a:r>
            <a:br>
              <a:rPr lang="en-US" b="1" dirty="0" smtClean="0">
                <a:latin typeface="Helvetica Neue"/>
                <a:cs typeface="Helvetica Neue"/>
              </a:rPr>
            </a:br>
            <a:r>
              <a:rPr lang="en-US" b="1" dirty="0" smtClean="0">
                <a:latin typeface="Helvetica Neue"/>
                <a:cs typeface="Helvetica Neue"/>
              </a:rPr>
              <a:t>Uncomfortable</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51</a:t>
            </a:fld>
            <a:endParaRPr lang="en-US" dirty="0"/>
          </a:p>
        </p:txBody>
      </p:sp>
    </p:spTree>
    <p:extLst>
      <p:ext uri="{BB962C8B-B14F-4D97-AF65-F5344CB8AC3E}">
        <p14:creationId xmlns:p14="http://schemas.microsoft.com/office/powerpoint/2010/main" val="1442156485"/>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Maintaining others’ software can be</a:t>
            </a:r>
            <a:r>
              <a:rPr lang="en-US" b="1" dirty="0" smtClean="0">
                <a:latin typeface="Helvetica Neue"/>
                <a:cs typeface="Helvetica Neue"/>
              </a:rPr>
              <a:t/>
            </a:r>
            <a:br>
              <a:rPr lang="en-US" b="1" dirty="0" smtClean="0">
                <a:latin typeface="Helvetica Neue"/>
                <a:cs typeface="Helvetica Neue"/>
              </a:rPr>
            </a:br>
            <a:r>
              <a:rPr lang="en-US" b="1" dirty="0" smtClean="0">
                <a:latin typeface="Helvetica Neue"/>
                <a:cs typeface="Helvetica Neue"/>
              </a:rPr>
              <a:t>Deeply Uncomfortable</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52</a:t>
            </a:fld>
            <a:endParaRPr lang="en-US" dirty="0"/>
          </a:p>
        </p:txBody>
      </p:sp>
    </p:spTree>
    <p:extLst>
      <p:ext uri="{BB962C8B-B14F-4D97-AF65-F5344CB8AC3E}">
        <p14:creationId xmlns:p14="http://schemas.microsoft.com/office/powerpoint/2010/main" val="856336048"/>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6"/>
            <a:ext cx="7309556" cy="5608061"/>
          </a:xfrm>
        </p:spPr>
        <p:txBody>
          <a:bodyPr>
            <a:normAutofit/>
          </a:bodyPr>
          <a:lstStyle/>
          <a:p>
            <a:pPr algn="ctr"/>
            <a:r>
              <a:rPr lang="en-US" dirty="0" smtClean="0">
                <a:latin typeface="Helvetica Neue"/>
                <a:cs typeface="Helvetica Neue"/>
              </a:rPr>
              <a:t>Developers cripple themselves when they don’t embrace this discomfort</a:t>
            </a:r>
            <a:r>
              <a:rPr lang="en-US" b="1" dirty="0" smtClean="0">
                <a:latin typeface="Helvetica Neue"/>
                <a:cs typeface="Helvetica Neue"/>
              </a:rPr>
              <a:t/>
            </a:r>
            <a:br>
              <a:rPr lang="en-US" b="1" dirty="0" smtClean="0">
                <a:latin typeface="Helvetica Neue"/>
                <a:cs typeface="Helvetica Neue"/>
              </a:rPr>
            </a:b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53</a:t>
            </a:fld>
            <a:endParaRPr lang="en-US" dirty="0"/>
          </a:p>
        </p:txBody>
      </p:sp>
    </p:spTree>
    <p:extLst>
      <p:ext uri="{BB962C8B-B14F-4D97-AF65-F5344CB8AC3E}">
        <p14:creationId xmlns:p14="http://schemas.microsoft.com/office/powerpoint/2010/main" val="4199416220"/>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36222" y="1009280"/>
            <a:ext cx="8102635" cy="2678245"/>
          </a:xfrm>
        </p:spPr>
        <p:txBody>
          <a:bodyPr>
            <a:noAutofit/>
          </a:bodyPr>
          <a:lstStyle/>
          <a:p>
            <a:pPr algn="ctr"/>
            <a:r>
              <a:rPr lang="en-US" sz="4800" dirty="0" smtClean="0">
                <a:latin typeface="Helvetica Neue"/>
                <a:cs typeface="Helvetica Neue"/>
              </a:rPr>
              <a:t>How Products are </a:t>
            </a:r>
            <a:br>
              <a:rPr lang="en-US" sz="4800" dirty="0" smtClean="0">
                <a:latin typeface="Helvetica Neue"/>
                <a:cs typeface="Helvetica Neue"/>
              </a:rPr>
            </a:br>
            <a:r>
              <a:rPr lang="en-US" sz="4800" dirty="0" smtClean="0">
                <a:latin typeface="Helvetica Neue"/>
                <a:cs typeface="Helvetica Neue"/>
              </a:rPr>
              <a:t>Built and Run </a:t>
            </a:r>
            <a:endParaRPr lang="en-US" sz="4800" dirty="0">
              <a:latin typeface="Helvetica Neue"/>
              <a:cs typeface="Helvetica Neue"/>
            </a:endParaRPr>
          </a:p>
        </p:txBody>
      </p:sp>
      <p:sp>
        <p:nvSpPr>
          <p:cNvPr id="3" name="Text Placeholder 2"/>
          <p:cNvSpPr>
            <a:spLocks noGrp="1"/>
          </p:cNvSpPr>
          <p:nvPr>
            <p:ph type="body" sz="quarter" idx="13"/>
          </p:nvPr>
        </p:nvSpPr>
        <p:spPr/>
        <p:txBody>
          <a:bodyPr/>
          <a:lstStyle/>
          <a:p>
            <a:endParaRPr lang="en-US"/>
          </a:p>
        </p:txBody>
      </p:sp>
      <p:sp>
        <p:nvSpPr>
          <p:cNvPr id="2" name="Subtitle 1"/>
          <p:cNvSpPr>
            <a:spLocks noGrp="1"/>
          </p:cNvSpPr>
          <p:nvPr>
            <p:ph type="subTitle" idx="1"/>
          </p:nvPr>
        </p:nvSpPr>
        <p:spPr/>
        <p:txBody>
          <a:bodyPr/>
          <a:lstStyle/>
          <a:p>
            <a:endParaRPr lang="en-US"/>
          </a:p>
        </p:txBody>
      </p:sp>
      <p:sp>
        <p:nvSpPr>
          <p:cNvPr id="5" name="Footer Placeholder 4"/>
          <p:cNvSpPr>
            <a:spLocks noGrp="1"/>
          </p:cNvSpPr>
          <p:nvPr>
            <p:ph type="ftr" sz="quarter" idx="4294967295"/>
          </p:nvPr>
        </p:nvSpPr>
        <p:spPr>
          <a:xfrm>
            <a:off x="6248400" y="6173788"/>
            <a:ext cx="2895600" cy="365125"/>
          </a:xfrm>
        </p:spPr>
        <p:txBody>
          <a:bodyPr/>
          <a:lstStyle/>
          <a:p>
            <a:fld id="{022636EB-ADE8-A646-A11D-FED0A955D1AA}" type="slidenum">
              <a:rPr lang="en-US" smtClean="0"/>
              <a:pPr/>
              <a:t>54</a:t>
            </a:fld>
            <a:endParaRPr lang="en-US" dirty="0"/>
          </a:p>
        </p:txBody>
      </p:sp>
    </p:spTree>
    <p:extLst>
      <p:ext uri="{BB962C8B-B14F-4D97-AF65-F5344CB8AC3E}">
        <p14:creationId xmlns:p14="http://schemas.microsoft.com/office/powerpoint/2010/main" val="3959527950"/>
      </p:ext>
    </p:extLst>
  </p:cSld>
  <p:clrMapOvr>
    <a:masterClrMapping/>
  </p:clrMapOvr>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Agile really is all about</a:t>
            </a:r>
            <a:r>
              <a:rPr lang="en-US" b="1" dirty="0" smtClean="0">
                <a:latin typeface="Helvetica Neue"/>
                <a:cs typeface="Helvetica Neue"/>
              </a:rPr>
              <a:t/>
            </a:r>
            <a:br>
              <a:rPr lang="en-US" b="1" dirty="0" smtClean="0">
                <a:latin typeface="Helvetica Neue"/>
                <a:cs typeface="Helvetica Neue"/>
              </a:rPr>
            </a:br>
            <a:r>
              <a:rPr lang="en-US" b="1" dirty="0" smtClean="0">
                <a:latin typeface="Helvetica Neue"/>
                <a:cs typeface="Helvetica Neue"/>
              </a:rPr>
              <a:t>Learning</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55</a:t>
            </a:fld>
            <a:endParaRPr lang="en-US" dirty="0"/>
          </a:p>
        </p:txBody>
      </p:sp>
    </p:spTree>
    <p:extLst>
      <p:ext uri="{BB962C8B-B14F-4D97-AF65-F5344CB8AC3E}">
        <p14:creationId xmlns:p14="http://schemas.microsoft.com/office/powerpoint/2010/main" val="2041021286"/>
      </p:ext>
    </p:extLst>
  </p:cSld>
  <p:clrMapOvr>
    <a:masterClrMapping/>
  </p:clrMapOvr>
  <p:timing>
    <p:tnLst>
      <p:par>
        <p:cTn xmlns:p14="http://schemas.microsoft.com/office/powerpoint/2010/mai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349249" y="565727"/>
            <a:ext cx="8651875" cy="3775364"/>
          </a:xfrm>
        </p:spPr>
        <p:txBody>
          <a:bodyPr>
            <a:normAutofit/>
          </a:bodyPr>
          <a:lstStyle/>
          <a:p>
            <a:pPr algn="ctr"/>
            <a:r>
              <a:rPr lang="en-US" dirty="0" smtClean="0">
                <a:latin typeface="Helvetica Neue"/>
                <a:cs typeface="Helvetica Neue"/>
              </a:rPr>
              <a:t>“Discovery” phases are about </a:t>
            </a:r>
            <a:r>
              <a:rPr lang="en-US" b="1" dirty="0" smtClean="0">
                <a:latin typeface="Helvetica Neue"/>
                <a:cs typeface="Helvetica Neue"/>
              </a:rPr>
              <a:t>Reducing Uncertainty</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56</a:t>
            </a:fld>
            <a:endParaRPr lang="en-US" dirty="0"/>
          </a:p>
        </p:txBody>
      </p:sp>
    </p:spTree>
    <p:extLst>
      <p:ext uri="{BB962C8B-B14F-4D97-AF65-F5344CB8AC3E}">
        <p14:creationId xmlns:p14="http://schemas.microsoft.com/office/powerpoint/2010/main" val="2336561230"/>
      </p:ext>
    </p:extLst>
  </p:cSld>
  <p:clrMapOvr>
    <a:masterClrMapping/>
  </p:clrMapOvr>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246063" y="565727"/>
            <a:ext cx="8651875" cy="2053648"/>
          </a:xfrm>
        </p:spPr>
        <p:txBody>
          <a:bodyPr>
            <a:normAutofit/>
          </a:bodyPr>
          <a:lstStyle/>
          <a:p>
            <a:pPr algn="ctr"/>
            <a:r>
              <a:rPr lang="en-US" dirty="0" smtClean="0">
                <a:latin typeface="Helvetica Neue"/>
                <a:cs typeface="Helvetica Neue"/>
              </a:rPr>
              <a:t>The 2 most important questions:</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57</a:t>
            </a:fld>
            <a:endParaRPr lang="en-US" dirty="0"/>
          </a:p>
        </p:txBody>
      </p:sp>
      <p:sp>
        <p:nvSpPr>
          <p:cNvPr id="4" name="Title 5"/>
          <p:cNvSpPr txBox="1">
            <a:spLocks/>
          </p:cNvSpPr>
          <p:nvPr/>
        </p:nvSpPr>
        <p:spPr>
          <a:xfrm>
            <a:off x="0" y="2242127"/>
            <a:ext cx="9144000" cy="2053648"/>
          </a:xfrm>
          <a:prstGeom prst="rect">
            <a:avLst/>
          </a:prstGeom>
        </p:spPr>
        <p:txBody>
          <a:bodyPr vert="horz" lIns="64251" tIns="32125" rIns="64251" bIns="32125" rtlCol="0" anchor="ctr">
            <a:normAutofit/>
          </a:bodyPr>
          <a:lstStyle>
            <a:lvl1pPr algn="l" defTabSz="457200" rtl="0" eaLnBrk="1" latinLnBrk="0" hangingPunct="1">
              <a:lnSpc>
                <a:spcPts val="5000"/>
              </a:lnSpc>
              <a:spcBef>
                <a:spcPts val="7500"/>
              </a:spcBef>
              <a:spcAft>
                <a:spcPts val="0"/>
              </a:spcAft>
              <a:buNone/>
              <a:defRPr sz="4600" kern="1200" baseline="0">
                <a:solidFill>
                  <a:schemeClr val="tx2"/>
                </a:solidFill>
                <a:latin typeface="+mj-lt"/>
                <a:ea typeface="+mj-ea"/>
                <a:cs typeface="+mj-cs"/>
              </a:defRPr>
            </a:lvl1pPr>
          </a:lstStyle>
          <a:p>
            <a:pPr algn="ctr"/>
            <a:r>
              <a:rPr lang="en-US" b="1" dirty="0" smtClean="0">
                <a:latin typeface="Helvetica Neue"/>
                <a:cs typeface="Helvetica Neue"/>
              </a:rPr>
              <a:t>Are we building the right thing?</a:t>
            </a:r>
            <a:endParaRPr lang="en-US" b="1" dirty="0">
              <a:latin typeface="Helvetica Neue"/>
              <a:cs typeface="Helvetica Neue"/>
            </a:endParaRPr>
          </a:p>
        </p:txBody>
      </p:sp>
      <p:sp>
        <p:nvSpPr>
          <p:cNvPr id="7" name="Title 5"/>
          <p:cNvSpPr txBox="1">
            <a:spLocks/>
          </p:cNvSpPr>
          <p:nvPr/>
        </p:nvSpPr>
        <p:spPr>
          <a:xfrm>
            <a:off x="246063" y="4236027"/>
            <a:ext cx="8651875" cy="2053648"/>
          </a:xfrm>
          <a:prstGeom prst="rect">
            <a:avLst/>
          </a:prstGeom>
        </p:spPr>
        <p:txBody>
          <a:bodyPr vert="horz" lIns="64251" tIns="32125" rIns="64251" bIns="32125" rtlCol="0" anchor="ctr">
            <a:normAutofit/>
          </a:bodyPr>
          <a:lstStyle>
            <a:lvl1pPr algn="l" defTabSz="457200" rtl="0" eaLnBrk="1" latinLnBrk="0" hangingPunct="1">
              <a:lnSpc>
                <a:spcPts val="5000"/>
              </a:lnSpc>
              <a:spcBef>
                <a:spcPts val="7500"/>
              </a:spcBef>
              <a:spcAft>
                <a:spcPts val="0"/>
              </a:spcAft>
              <a:buNone/>
              <a:defRPr sz="4600" kern="1200" baseline="0">
                <a:solidFill>
                  <a:schemeClr val="tx2"/>
                </a:solidFill>
                <a:latin typeface="+mj-lt"/>
                <a:ea typeface="+mj-ea"/>
                <a:cs typeface="+mj-cs"/>
              </a:defRPr>
            </a:lvl1pPr>
          </a:lstStyle>
          <a:p>
            <a:pPr algn="ctr"/>
            <a:r>
              <a:rPr lang="en-US" b="1" dirty="0" smtClean="0">
                <a:latin typeface="Helvetica Neue"/>
                <a:cs typeface="Helvetica Neue"/>
              </a:rPr>
              <a:t>How do we know that?</a:t>
            </a:r>
            <a:endParaRPr lang="en-US" b="1" dirty="0">
              <a:latin typeface="Helvetica Neue"/>
              <a:cs typeface="Helvetica Neue"/>
            </a:endParaRPr>
          </a:p>
        </p:txBody>
      </p:sp>
    </p:spTree>
    <p:extLst>
      <p:ext uri="{BB962C8B-B14F-4D97-AF65-F5344CB8AC3E}">
        <p14:creationId xmlns:p14="http://schemas.microsoft.com/office/powerpoint/2010/main" val="335582428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349249" y="565727"/>
            <a:ext cx="8651875" cy="3775364"/>
          </a:xfrm>
        </p:spPr>
        <p:txBody>
          <a:bodyPr>
            <a:normAutofit/>
          </a:bodyPr>
          <a:lstStyle/>
          <a:p>
            <a:pPr algn="ctr"/>
            <a:r>
              <a:rPr lang="en-US" dirty="0" smtClean="0">
                <a:latin typeface="Helvetica Neue"/>
                <a:cs typeface="Helvetica Neue"/>
              </a:rPr>
              <a:t>The most important ceremony is the </a:t>
            </a:r>
            <a:r>
              <a:rPr lang="en-US" b="1" dirty="0" smtClean="0">
                <a:latin typeface="Helvetica Neue"/>
                <a:cs typeface="Helvetica Neue"/>
              </a:rPr>
              <a:t>Retrospective</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58</a:t>
            </a:fld>
            <a:endParaRPr lang="en-US" dirty="0"/>
          </a:p>
        </p:txBody>
      </p:sp>
    </p:spTree>
    <p:extLst>
      <p:ext uri="{BB962C8B-B14F-4D97-AF65-F5344CB8AC3E}">
        <p14:creationId xmlns:p14="http://schemas.microsoft.com/office/powerpoint/2010/main" val="2864977378"/>
      </p:ext>
    </p:extLst>
  </p:cSld>
  <p:clrMapOvr>
    <a:masterClrMapping/>
  </p:clrMapOvr>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a:xfrm>
            <a:off x="536222" y="1009280"/>
            <a:ext cx="8102635" cy="2678245"/>
          </a:xfrm>
        </p:spPr>
        <p:txBody>
          <a:bodyPr>
            <a:noAutofit/>
          </a:bodyPr>
          <a:lstStyle/>
          <a:p>
            <a:pPr algn="ctr"/>
            <a:r>
              <a:rPr lang="en-US" sz="4800" dirty="0" smtClean="0">
                <a:latin typeface="Helvetica Neue"/>
                <a:cs typeface="Helvetica Neue"/>
              </a:rPr>
              <a:t>How Organizations </a:t>
            </a:r>
            <a:br>
              <a:rPr lang="en-US" sz="4800" dirty="0" smtClean="0">
                <a:latin typeface="Helvetica Neue"/>
                <a:cs typeface="Helvetica Neue"/>
              </a:rPr>
            </a:br>
            <a:r>
              <a:rPr lang="en-US" sz="4800" dirty="0" smtClean="0">
                <a:latin typeface="Helvetica Neue"/>
                <a:cs typeface="Helvetica Neue"/>
              </a:rPr>
              <a:t>Respond to Failure</a:t>
            </a:r>
            <a:endParaRPr lang="en-US" sz="4800" dirty="0">
              <a:latin typeface="Helvetica Neue"/>
              <a:cs typeface="Helvetica Neue"/>
            </a:endParaRPr>
          </a:p>
        </p:txBody>
      </p:sp>
      <p:sp>
        <p:nvSpPr>
          <p:cNvPr id="3" name="Text Placeholder 2"/>
          <p:cNvSpPr>
            <a:spLocks noGrp="1"/>
          </p:cNvSpPr>
          <p:nvPr>
            <p:ph type="body" sz="quarter" idx="13"/>
          </p:nvPr>
        </p:nvSpPr>
        <p:spPr/>
        <p:txBody>
          <a:bodyPr/>
          <a:lstStyle/>
          <a:p>
            <a:endParaRPr lang="en-US"/>
          </a:p>
        </p:txBody>
      </p:sp>
      <p:sp>
        <p:nvSpPr>
          <p:cNvPr id="2" name="Subtitle 1"/>
          <p:cNvSpPr>
            <a:spLocks noGrp="1"/>
          </p:cNvSpPr>
          <p:nvPr>
            <p:ph type="subTitle" idx="1"/>
          </p:nvPr>
        </p:nvSpPr>
        <p:spPr/>
        <p:txBody>
          <a:bodyPr/>
          <a:lstStyle/>
          <a:p>
            <a:endParaRPr lang="en-US"/>
          </a:p>
        </p:txBody>
      </p:sp>
      <p:sp>
        <p:nvSpPr>
          <p:cNvPr id="5" name="Footer Placeholder 4"/>
          <p:cNvSpPr>
            <a:spLocks noGrp="1"/>
          </p:cNvSpPr>
          <p:nvPr>
            <p:ph type="ftr" sz="quarter" idx="4294967295"/>
          </p:nvPr>
        </p:nvSpPr>
        <p:spPr>
          <a:xfrm>
            <a:off x="6248400" y="6173788"/>
            <a:ext cx="2895600" cy="365125"/>
          </a:xfrm>
        </p:spPr>
        <p:txBody>
          <a:bodyPr/>
          <a:lstStyle/>
          <a:p>
            <a:fld id="{022636EB-ADE8-A646-A11D-FED0A955D1AA}" type="slidenum">
              <a:rPr lang="en-US" smtClean="0"/>
              <a:pPr/>
              <a:t>59</a:t>
            </a:fld>
            <a:endParaRPr lang="en-US" dirty="0"/>
          </a:p>
        </p:txBody>
      </p:sp>
    </p:spTree>
    <p:extLst>
      <p:ext uri="{BB962C8B-B14F-4D97-AF65-F5344CB8AC3E}">
        <p14:creationId xmlns:p14="http://schemas.microsoft.com/office/powerpoint/2010/main" val="48164408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1524000"/>
          </a:xfrm>
        </p:spPr>
        <p:txBody>
          <a:bodyPr>
            <a:normAutofit fontScale="90000"/>
          </a:bodyPr>
          <a:lstStyle/>
          <a:p>
            <a:pPr algn="ctr"/>
            <a:r>
              <a:rPr lang="en-US" dirty="0" smtClean="0">
                <a:latin typeface="Helvetica Neue"/>
                <a:cs typeface="Helvetica Neue"/>
              </a:rPr>
              <a:t>Lens: How teams are composed and tasks assigned</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6</a:t>
            </a:fld>
            <a:endParaRPr lang="en-US" dirty="0"/>
          </a:p>
        </p:txBody>
      </p:sp>
      <p:sp>
        <p:nvSpPr>
          <p:cNvPr id="2" name="TextBox 1"/>
          <p:cNvSpPr txBox="1"/>
          <p:nvPr/>
        </p:nvSpPr>
        <p:spPr>
          <a:xfrm>
            <a:off x="1212272" y="2597728"/>
            <a:ext cx="7378088" cy="1569660"/>
          </a:xfrm>
          <a:prstGeom prst="rect">
            <a:avLst/>
          </a:prstGeom>
          <a:noFill/>
        </p:spPr>
        <p:txBody>
          <a:bodyPr wrap="square" rtlCol="0">
            <a:spAutoFit/>
          </a:bodyPr>
          <a:lstStyle/>
          <a:p>
            <a:pPr marL="285750" indent="-285750">
              <a:buFont typeface="Arial"/>
              <a:buChar char="•"/>
            </a:pPr>
            <a:r>
              <a:rPr lang="en-US" sz="3200" dirty="0" smtClean="0">
                <a:solidFill>
                  <a:schemeClr val="tx2"/>
                </a:solidFill>
                <a:latin typeface="Helvetica Neue"/>
                <a:cs typeface="Helvetica Neue"/>
              </a:rPr>
              <a:t>Diversity and Inclusion</a:t>
            </a:r>
          </a:p>
          <a:p>
            <a:pPr marL="285750" indent="-285750">
              <a:buFont typeface="Arial"/>
              <a:buChar char="•"/>
            </a:pPr>
            <a:r>
              <a:rPr lang="en-US" sz="3200" dirty="0" smtClean="0">
                <a:solidFill>
                  <a:schemeClr val="tx2"/>
                </a:solidFill>
                <a:latin typeface="Helvetica Neue"/>
                <a:cs typeface="Helvetica Neue"/>
              </a:rPr>
              <a:t>In praise of maintenance</a:t>
            </a:r>
          </a:p>
          <a:p>
            <a:endParaRPr lang="en-US" sz="3200" dirty="0">
              <a:solidFill>
                <a:schemeClr val="tx2"/>
              </a:solidFill>
              <a:latin typeface="Helvetica Neue"/>
              <a:cs typeface="Helvetica Neue"/>
            </a:endParaRPr>
          </a:p>
        </p:txBody>
      </p:sp>
      <p:cxnSp>
        <p:nvCxnSpPr>
          <p:cNvPr id="4" name="Straight Connector 3"/>
          <p:cNvCxnSpPr/>
          <p:nvPr/>
        </p:nvCxnSpPr>
        <p:spPr>
          <a:xfrm>
            <a:off x="1905000" y="2216727"/>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378087579"/>
      </p:ext>
    </p:extLst>
  </p:cSld>
  <p:clrMapOvr>
    <a:masterClrMapping/>
  </p:clrMapOvr>
  <p:timing>
    <p:tnLst>
      <p:par>
        <p:cTn xmlns:p14="http://schemas.microsoft.com/office/powerpoint/2010/mai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Learning from Failure</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60</a:t>
            </a:fld>
            <a:endParaRPr lang="en-US" dirty="0"/>
          </a:p>
        </p:txBody>
      </p:sp>
    </p:spTree>
    <p:extLst>
      <p:ext uri="{BB962C8B-B14F-4D97-AF65-F5344CB8AC3E}">
        <p14:creationId xmlns:p14="http://schemas.microsoft.com/office/powerpoint/2010/main" val="3178993905"/>
      </p:ext>
    </p:extLst>
  </p:cSld>
  <p:clrMapOvr>
    <a:masterClrMapping/>
  </p:clrMapOvr>
  <p:timing>
    <p:tnLst>
      <p:par>
        <p:cTn xmlns:p14="http://schemas.microsoft.com/office/powerpoint/2010/mai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a:xfrm>
            <a:off x="536222" y="2081276"/>
            <a:ext cx="8102635" cy="1442974"/>
          </a:xfrm>
        </p:spPr>
        <p:txBody>
          <a:bodyPr/>
          <a:lstStyle/>
          <a:p>
            <a:r>
              <a:rPr lang="en-US" dirty="0" smtClean="0"/>
              <a:t/>
            </a:r>
            <a:br>
              <a:rPr lang="en-US" dirty="0" smtClean="0"/>
            </a:br>
            <a:r>
              <a:rPr lang="en-US" dirty="0" smtClean="0"/>
              <a:t>3:52 AM: Uh-oh</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61</a:t>
            </a:fld>
            <a:endParaRPr lang="en-US" dirty="0"/>
          </a:p>
        </p:txBody>
      </p:sp>
    </p:spTree>
    <p:extLst>
      <p:ext uri="{BB962C8B-B14F-4D97-AF65-F5344CB8AC3E}">
        <p14:creationId xmlns:p14="http://schemas.microsoft.com/office/powerpoint/2010/main" val="1710599980"/>
      </p:ext>
    </p:extLst>
  </p:cSld>
  <p:clrMapOvr>
    <a:masterClrMapping/>
  </p:clrMapOvr>
  <p:timing>
    <p:tnLst>
      <p:par>
        <p:cTn xmlns:p14="http://schemas.microsoft.com/office/powerpoint/2010/mai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3:53 AM: Definitely Uh-oh</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62</a:t>
            </a:fld>
            <a:endParaRPr lang="en-US" dirty="0"/>
          </a:p>
        </p:txBody>
      </p:sp>
    </p:spTree>
    <p:extLst>
      <p:ext uri="{BB962C8B-B14F-4D97-AF65-F5344CB8AC3E}">
        <p14:creationId xmlns:p14="http://schemas.microsoft.com/office/powerpoint/2010/main" val="3012471007"/>
      </p:ext>
    </p:extLst>
  </p:cSld>
  <p:clrMapOvr>
    <a:masterClrMapping/>
  </p:clrMapOvr>
  <p:timing>
    <p:tnLst>
      <p:par>
        <p:cTn xmlns:p14="http://schemas.microsoft.com/office/powerpoint/2010/mai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4:05 AM: </a:t>
            </a:r>
            <a:r>
              <a:rPr lang="en-US" dirty="0" err="1" smtClean="0"/>
              <a:t>Yoohoo</a:t>
            </a:r>
            <a:r>
              <a:rPr lang="en-US" dirty="0" smtClean="0"/>
              <a:t>… still uh-oh</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63</a:t>
            </a:fld>
            <a:endParaRPr lang="en-US" dirty="0"/>
          </a:p>
        </p:txBody>
      </p:sp>
    </p:spTree>
    <p:extLst>
      <p:ext uri="{BB962C8B-B14F-4D97-AF65-F5344CB8AC3E}">
        <p14:creationId xmlns:p14="http://schemas.microsoft.com/office/powerpoint/2010/main" val="2691998690"/>
      </p:ext>
    </p:extLst>
  </p:cSld>
  <p:clrMapOvr>
    <a:masterClrMapping/>
  </p:clrMapOvr>
  <p:timing>
    <p:tnLst>
      <p:par>
        <p:cTn xmlns:p14="http://schemas.microsoft.com/office/powerpoint/2010/mai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7:16 AM: First responder</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64</a:t>
            </a:fld>
            <a:endParaRPr lang="en-US" dirty="0"/>
          </a:p>
        </p:txBody>
      </p:sp>
    </p:spTree>
    <p:extLst>
      <p:ext uri="{BB962C8B-B14F-4D97-AF65-F5344CB8AC3E}">
        <p14:creationId xmlns:p14="http://schemas.microsoft.com/office/powerpoint/2010/main" val="657662086"/>
      </p:ext>
    </p:extLst>
  </p:cSld>
  <p:clrMapOvr>
    <a:masterClrMapping/>
  </p:clrMapOvr>
  <p:timing>
    <p:tnLst>
      <p:par>
        <p:cTn xmlns:p14="http://schemas.microsoft.com/office/powerpoint/2010/mai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7:25 AM: Cavalry</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65</a:t>
            </a:fld>
            <a:endParaRPr lang="en-US" dirty="0"/>
          </a:p>
        </p:txBody>
      </p:sp>
    </p:spTree>
    <p:extLst>
      <p:ext uri="{BB962C8B-B14F-4D97-AF65-F5344CB8AC3E}">
        <p14:creationId xmlns:p14="http://schemas.microsoft.com/office/powerpoint/2010/main" val="2914551227"/>
      </p:ext>
    </p:extLst>
  </p:cSld>
  <p:clrMapOvr>
    <a:masterClrMapping/>
  </p:clrMapOvr>
  <p:timing>
    <p:tnLst>
      <p:par>
        <p:cTn xmlns:p14="http://schemas.microsoft.com/office/powerpoint/2010/mai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7:46 AM: Bat signal</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66</a:t>
            </a:fld>
            <a:endParaRPr lang="en-US" dirty="0"/>
          </a:p>
        </p:txBody>
      </p:sp>
    </p:spTree>
    <p:extLst>
      <p:ext uri="{BB962C8B-B14F-4D97-AF65-F5344CB8AC3E}">
        <p14:creationId xmlns:p14="http://schemas.microsoft.com/office/powerpoint/2010/main" val="3678127162"/>
      </p:ext>
    </p:extLst>
  </p:cSld>
  <p:clrMapOvr>
    <a:masterClrMapping/>
  </p:clrMapOvr>
  <p:timing>
    <p:tnLst>
      <p:par>
        <p:cTn xmlns:p14="http://schemas.microsoft.com/office/powerpoint/2010/mai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8:00 AM: First phone call</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67</a:t>
            </a:fld>
            <a:endParaRPr lang="en-US" dirty="0"/>
          </a:p>
        </p:txBody>
      </p:sp>
    </p:spTree>
    <p:extLst>
      <p:ext uri="{BB962C8B-B14F-4D97-AF65-F5344CB8AC3E}">
        <p14:creationId xmlns:p14="http://schemas.microsoft.com/office/powerpoint/2010/main" val="3394572057"/>
      </p:ext>
    </p:extLst>
  </p:cSld>
  <p:clrMapOvr>
    <a:masterClrMapping/>
  </p:clrMapOvr>
  <p:timing>
    <p:tnLst>
      <p:par>
        <p:cTn xmlns:p14="http://schemas.microsoft.com/office/powerpoint/2010/mai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a:xfrm>
            <a:off x="536222" y="2081276"/>
            <a:ext cx="8486133" cy="1956280"/>
          </a:xfrm>
        </p:spPr>
        <p:txBody>
          <a:bodyPr/>
          <a:lstStyle/>
          <a:p>
            <a:r>
              <a:rPr lang="en-US" dirty="0" smtClean="0"/>
              <a:t>8:10 AM: Bridge call… </a:t>
            </a:r>
            <a:r>
              <a:rPr lang="en-US" dirty="0" err="1" smtClean="0"/>
              <a:t>battlestations</a:t>
            </a:r>
            <a:r>
              <a:rPr lang="en-US" dirty="0" smtClean="0"/>
              <a:t>!</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68</a:t>
            </a:fld>
            <a:endParaRPr lang="en-US" dirty="0"/>
          </a:p>
        </p:txBody>
      </p:sp>
    </p:spTree>
    <p:extLst>
      <p:ext uri="{BB962C8B-B14F-4D97-AF65-F5344CB8AC3E}">
        <p14:creationId xmlns:p14="http://schemas.microsoft.com/office/powerpoint/2010/main" val="2723230893"/>
      </p:ext>
    </p:extLst>
  </p:cSld>
  <p:clrMapOvr>
    <a:masterClrMapping/>
  </p:clrMapOvr>
  <p:timing>
    <p:tnLst>
      <p:par>
        <p:cTn xmlns:p14="http://schemas.microsoft.com/office/powerpoint/2010/mai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8:15 to 8:30 AM: A-ha!</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69</a:t>
            </a:fld>
            <a:endParaRPr lang="en-US" dirty="0"/>
          </a:p>
        </p:txBody>
      </p:sp>
    </p:spTree>
    <p:extLst>
      <p:ext uri="{BB962C8B-B14F-4D97-AF65-F5344CB8AC3E}">
        <p14:creationId xmlns:p14="http://schemas.microsoft.com/office/powerpoint/2010/main" val="60111461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1524000"/>
          </a:xfrm>
        </p:spPr>
        <p:txBody>
          <a:bodyPr>
            <a:normAutofit/>
          </a:bodyPr>
          <a:lstStyle/>
          <a:p>
            <a:pPr algn="ctr"/>
            <a:r>
              <a:rPr lang="en-US" dirty="0" smtClean="0">
                <a:latin typeface="Helvetica Neue"/>
                <a:cs typeface="Helvetica Neue"/>
              </a:rPr>
              <a:t>Lens: How products are </a:t>
            </a:r>
            <a:br>
              <a:rPr lang="en-US" dirty="0" smtClean="0">
                <a:latin typeface="Helvetica Neue"/>
                <a:cs typeface="Helvetica Neue"/>
              </a:rPr>
            </a:br>
            <a:r>
              <a:rPr lang="en-US" dirty="0" smtClean="0">
                <a:latin typeface="Helvetica Neue"/>
                <a:cs typeface="Helvetica Neue"/>
              </a:rPr>
              <a:t>built and run</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7</a:t>
            </a:fld>
            <a:endParaRPr lang="en-US" dirty="0"/>
          </a:p>
        </p:txBody>
      </p:sp>
      <p:sp>
        <p:nvSpPr>
          <p:cNvPr id="2" name="TextBox 1"/>
          <p:cNvSpPr txBox="1"/>
          <p:nvPr/>
        </p:nvSpPr>
        <p:spPr>
          <a:xfrm>
            <a:off x="1212272" y="2597728"/>
            <a:ext cx="7378088" cy="3539430"/>
          </a:xfrm>
          <a:prstGeom prst="rect">
            <a:avLst/>
          </a:prstGeom>
          <a:noFill/>
        </p:spPr>
        <p:txBody>
          <a:bodyPr wrap="square" rtlCol="0">
            <a:spAutoFit/>
          </a:bodyPr>
          <a:lstStyle/>
          <a:p>
            <a:pPr marL="285750" indent="-285750">
              <a:buFont typeface="Arial"/>
              <a:buChar char="•"/>
            </a:pPr>
            <a:r>
              <a:rPr lang="en-US" sz="3200" dirty="0" smtClean="0">
                <a:solidFill>
                  <a:schemeClr val="tx2"/>
                </a:solidFill>
                <a:latin typeface="Helvetica Neue"/>
                <a:cs typeface="Helvetica Neue"/>
              </a:rPr>
              <a:t>Agile</a:t>
            </a:r>
          </a:p>
          <a:p>
            <a:pPr marL="285750" indent="-285750">
              <a:buFont typeface="Arial"/>
              <a:buChar char="•"/>
            </a:pPr>
            <a:endParaRPr lang="en-US" sz="3200" dirty="0" smtClean="0">
              <a:solidFill>
                <a:schemeClr val="tx2"/>
              </a:solidFill>
              <a:latin typeface="Helvetica Neue"/>
              <a:cs typeface="Helvetica Neue"/>
            </a:endParaRPr>
          </a:p>
          <a:p>
            <a:pPr marL="742950" lvl="1" indent="-285750">
              <a:buFont typeface="Arial"/>
              <a:buChar char="•"/>
            </a:pPr>
            <a:r>
              <a:rPr lang="en-US" sz="3200" dirty="0" smtClean="0">
                <a:solidFill>
                  <a:schemeClr val="tx2"/>
                </a:solidFill>
                <a:latin typeface="Helvetica Neue"/>
                <a:cs typeface="Helvetica Neue"/>
              </a:rPr>
              <a:t>Discovery &amp; Feedback</a:t>
            </a:r>
          </a:p>
          <a:p>
            <a:pPr marL="742950" lvl="1" indent="-285750">
              <a:buFont typeface="Arial"/>
              <a:buChar char="•"/>
            </a:pPr>
            <a:r>
              <a:rPr lang="en-US" sz="3200" dirty="0" smtClean="0">
                <a:solidFill>
                  <a:schemeClr val="tx2"/>
                </a:solidFill>
                <a:latin typeface="Helvetica Neue"/>
                <a:cs typeface="Helvetica Neue"/>
              </a:rPr>
              <a:t>The two most important questions</a:t>
            </a:r>
          </a:p>
          <a:p>
            <a:pPr marL="742950" lvl="1" indent="-285750">
              <a:buFont typeface="Arial"/>
              <a:buChar char="•"/>
            </a:pPr>
            <a:r>
              <a:rPr lang="en-US" sz="3200" dirty="0">
                <a:solidFill>
                  <a:schemeClr val="tx2"/>
                </a:solidFill>
                <a:latin typeface="Helvetica Neue"/>
                <a:cs typeface="Helvetica Neue"/>
              </a:rPr>
              <a:t>Retrospectives</a:t>
            </a:r>
          </a:p>
          <a:p>
            <a:pPr lvl="1"/>
            <a:endParaRPr lang="en-US" sz="3200" dirty="0" smtClean="0">
              <a:solidFill>
                <a:schemeClr val="tx2"/>
              </a:solidFill>
              <a:latin typeface="Helvetica Neue"/>
              <a:cs typeface="Helvetica Neue"/>
            </a:endParaRPr>
          </a:p>
          <a:p>
            <a:endParaRPr lang="en-US" sz="3200" dirty="0">
              <a:solidFill>
                <a:schemeClr val="tx2"/>
              </a:solidFill>
              <a:latin typeface="Helvetica Neue"/>
              <a:cs typeface="Helvetica Neue"/>
            </a:endParaRPr>
          </a:p>
        </p:txBody>
      </p:sp>
      <p:cxnSp>
        <p:nvCxnSpPr>
          <p:cNvPr id="4" name="Straight Connector 3"/>
          <p:cNvCxnSpPr/>
          <p:nvPr/>
        </p:nvCxnSpPr>
        <p:spPr>
          <a:xfrm>
            <a:off x="1905000" y="2216727"/>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117639339"/>
      </p:ext>
    </p:extLst>
  </p:cSld>
  <p:clrMapOvr>
    <a:masterClrMapping/>
  </p:clrMapOvr>
  <p:timing>
    <p:tnLst>
      <p:par>
        <p:cTn xmlns:p14="http://schemas.microsoft.com/office/powerpoint/2010/mai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8:30 to 9 AM: Fix rolled out</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70</a:t>
            </a:fld>
            <a:endParaRPr lang="en-US" dirty="0"/>
          </a:p>
        </p:txBody>
      </p:sp>
    </p:spTree>
    <p:extLst>
      <p:ext uri="{BB962C8B-B14F-4D97-AF65-F5344CB8AC3E}">
        <p14:creationId xmlns:p14="http://schemas.microsoft.com/office/powerpoint/2010/main" val="3128348958"/>
      </p:ext>
    </p:extLst>
  </p:cSld>
  <p:clrMapOvr>
    <a:masterClrMapping/>
  </p:clrMapOvr>
  <p:timing>
    <p:tnLst>
      <p:par>
        <p:cTn xmlns:p14="http://schemas.microsoft.com/office/powerpoint/2010/mai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a:xfrm>
            <a:off x="536222" y="2081276"/>
            <a:ext cx="8486133" cy="1956280"/>
          </a:xfrm>
        </p:spPr>
        <p:txBody>
          <a:bodyPr/>
          <a:lstStyle/>
          <a:p>
            <a:r>
              <a:rPr lang="en-US" dirty="0" smtClean="0"/>
              <a:t>9:11 AM: All monitoring systems OK</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71</a:t>
            </a:fld>
            <a:endParaRPr lang="en-US" dirty="0"/>
          </a:p>
        </p:txBody>
      </p:sp>
    </p:spTree>
    <p:extLst>
      <p:ext uri="{BB962C8B-B14F-4D97-AF65-F5344CB8AC3E}">
        <p14:creationId xmlns:p14="http://schemas.microsoft.com/office/powerpoint/2010/main" val="992220389"/>
      </p:ext>
    </p:extLst>
  </p:cSld>
  <p:clrMapOvr>
    <a:masterClrMapping/>
  </p:clrMapOvr>
  <p:timing>
    <p:tnLst>
      <p:par>
        <p:cTn xmlns:p14="http://schemas.microsoft.com/office/powerpoint/2010/mai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@5 hours total time to recover</a:t>
            </a:r>
            <a:br>
              <a:rPr lang="en-US" dirty="0" smtClean="0"/>
            </a:b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72</a:t>
            </a:fld>
            <a:endParaRPr lang="en-US" dirty="0"/>
          </a:p>
        </p:txBody>
      </p:sp>
    </p:spTree>
    <p:extLst>
      <p:ext uri="{BB962C8B-B14F-4D97-AF65-F5344CB8AC3E}">
        <p14:creationId xmlns:p14="http://schemas.microsoft.com/office/powerpoint/2010/main" val="1629124989"/>
      </p:ext>
    </p:extLst>
  </p:cSld>
  <p:clrMapOvr>
    <a:masterClrMapping/>
  </p:clrMapOvr>
  <p:timing>
    <p:tnLst>
      <p:par>
        <p:cTn xmlns:p14="http://schemas.microsoft.com/office/powerpoint/2010/mai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a:t>@2 hours from first response to recovery</a:t>
            </a:r>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73</a:t>
            </a:fld>
            <a:endParaRPr lang="en-US" dirty="0"/>
          </a:p>
        </p:txBody>
      </p:sp>
    </p:spTree>
    <p:extLst>
      <p:ext uri="{BB962C8B-B14F-4D97-AF65-F5344CB8AC3E}">
        <p14:creationId xmlns:p14="http://schemas.microsoft.com/office/powerpoint/2010/main" val="725468345"/>
      </p:ext>
    </p:extLst>
  </p:cSld>
  <p:clrMapOvr>
    <a:masterClrMapping/>
  </p:clrMapOvr>
  <p:timing>
    <p:tnLst>
      <p:par>
        <p:cTn xmlns:p14="http://schemas.microsoft.com/office/powerpoint/2010/mai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@1 hour to recover after swarming</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74</a:t>
            </a:fld>
            <a:endParaRPr lang="en-US" dirty="0"/>
          </a:p>
        </p:txBody>
      </p:sp>
    </p:spTree>
    <p:extLst>
      <p:ext uri="{BB962C8B-B14F-4D97-AF65-F5344CB8AC3E}">
        <p14:creationId xmlns:p14="http://schemas.microsoft.com/office/powerpoint/2010/main" val="4223023450"/>
      </p:ext>
    </p:extLst>
  </p:cSld>
  <p:clrMapOvr>
    <a:masterClrMapping/>
  </p:clrMapOvr>
  <p:timing>
    <p:tnLst>
      <p:par>
        <p:cTn xmlns:p14="http://schemas.microsoft.com/office/powerpoint/2010/mai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@30 minutes to recover after discovery</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75</a:t>
            </a:fld>
            <a:endParaRPr lang="en-US" dirty="0"/>
          </a:p>
        </p:txBody>
      </p:sp>
    </p:spTree>
    <p:extLst>
      <p:ext uri="{BB962C8B-B14F-4D97-AF65-F5344CB8AC3E}">
        <p14:creationId xmlns:p14="http://schemas.microsoft.com/office/powerpoint/2010/main" val="126526688"/>
      </p:ext>
    </p:extLst>
  </p:cSld>
  <p:clrMapOvr>
    <a:masterClrMapping/>
  </p:clrMapOvr>
  <p:timing>
    <p:tnLst>
      <p:par>
        <p:cTn xmlns:p14="http://schemas.microsoft.com/office/powerpoint/2010/mai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3"/>
          </p:nvPr>
        </p:nvSpPr>
        <p:spPr>
          <a:xfrm>
            <a:off x="536494" y="6546039"/>
            <a:ext cx="8297355" cy="342554"/>
          </a:xfrm>
        </p:spPr>
        <p:txBody>
          <a:bodyPr>
            <a:normAutofit/>
          </a:bodyPr>
          <a:lstStyle/>
          <a:p>
            <a:r>
              <a:rPr lang="en-US" dirty="0"/>
              <a:t>http://</a:t>
            </a:r>
            <a:r>
              <a:rPr lang="en-US" dirty="0" err="1"/>
              <a:t>lifeisaforkintheroad.com</a:t>
            </a:r>
            <a:r>
              <a:rPr lang="en-US" dirty="0"/>
              <a:t>/</a:t>
            </a:r>
            <a:r>
              <a:rPr lang="en-US" dirty="0" err="1"/>
              <a:t>wp</a:t>
            </a:r>
            <a:r>
              <a:rPr lang="en-US" dirty="0"/>
              <a:t>-content/uploads/2013/07/Fork-In-Forest-</a:t>
            </a:r>
            <a:r>
              <a:rPr lang="en-US" dirty="0" err="1"/>
              <a:t>darker.jpg</a:t>
            </a:r>
            <a:endParaRPr lang="en-US" dirty="0"/>
          </a:p>
        </p:txBody>
      </p:sp>
      <p:sp>
        <p:nvSpPr>
          <p:cNvPr id="5" name="Footer Placeholder 4"/>
          <p:cNvSpPr>
            <a:spLocks noGrp="1"/>
          </p:cNvSpPr>
          <p:nvPr>
            <p:ph type="ftr" sz="quarter" idx="3"/>
          </p:nvPr>
        </p:nvSpPr>
        <p:spPr/>
        <p:txBody>
          <a:bodyPr/>
          <a:lstStyle/>
          <a:p>
            <a:fld id="{022636EB-ADE8-A646-A11D-FED0A955D1AA}" type="slidenum">
              <a:rPr lang="en-US" smtClean="0"/>
              <a:pPr/>
              <a:t>76</a:t>
            </a:fld>
            <a:endParaRPr lang="en-US" dirty="0"/>
          </a:p>
        </p:txBody>
      </p:sp>
      <p:pic>
        <p:nvPicPr>
          <p:cNvPr id="7" name="Picture 6"/>
          <p:cNvPicPr>
            <a:picLocks noChangeAspect="1"/>
          </p:cNvPicPr>
          <p:nvPr/>
        </p:nvPicPr>
        <p:blipFill>
          <a:blip r:embed="rId3"/>
          <a:stretch>
            <a:fillRect/>
          </a:stretch>
        </p:blipFill>
        <p:spPr>
          <a:xfrm>
            <a:off x="-8178" y="587544"/>
            <a:ext cx="9635530" cy="5986000"/>
          </a:xfrm>
          <a:prstGeom prst="rect">
            <a:avLst/>
          </a:prstGeom>
        </p:spPr>
      </p:pic>
    </p:spTree>
    <p:extLst>
      <p:ext uri="{BB962C8B-B14F-4D97-AF65-F5344CB8AC3E}">
        <p14:creationId xmlns:p14="http://schemas.microsoft.com/office/powerpoint/2010/main" val="3921654084"/>
      </p:ext>
    </p:extLst>
  </p:cSld>
  <p:clrMapOvr>
    <a:masterClrMapping/>
  </p:clrMapOvr>
  <p:timing>
    <p:tnLst>
      <p:par>
        <p:cTn xmlns:p14="http://schemas.microsoft.com/office/powerpoint/2010/mai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“Blameless post-mortems”</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77</a:t>
            </a:fld>
            <a:endParaRPr lang="en-US" dirty="0"/>
          </a:p>
        </p:txBody>
      </p:sp>
    </p:spTree>
    <p:extLst>
      <p:ext uri="{BB962C8B-B14F-4D97-AF65-F5344CB8AC3E}">
        <p14:creationId xmlns:p14="http://schemas.microsoft.com/office/powerpoint/2010/main" val="474246935"/>
      </p:ext>
    </p:extLst>
  </p:cSld>
  <p:clrMapOvr>
    <a:masterClrMapping/>
  </p:clrMapOvr>
  <p:timing>
    <p:tnLst>
      <p:par>
        <p:cTn xmlns:p14="http://schemas.microsoft.com/office/powerpoint/2010/mai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78</a:t>
            </a:fld>
            <a:endParaRPr lang="en-US" dirty="0"/>
          </a:p>
        </p:txBody>
      </p:sp>
      <p:pic>
        <p:nvPicPr>
          <p:cNvPr id="7" name="Picture 6" descr="postmorte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9092" y="587544"/>
            <a:ext cx="5766816" cy="5620512"/>
          </a:xfrm>
          <a:prstGeom prst="rect">
            <a:avLst/>
          </a:prstGeom>
        </p:spPr>
      </p:pic>
    </p:spTree>
    <p:extLst>
      <p:ext uri="{BB962C8B-B14F-4D97-AF65-F5344CB8AC3E}">
        <p14:creationId xmlns:p14="http://schemas.microsoft.com/office/powerpoint/2010/main" val="3797735825"/>
      </p:ext>
    </p:extLst>
  </p:cSld>
  <p:clrMapOvr>
    <a:masterClrMapping/>
  </p:clrMapOvr>
  <p:timing>
    <p:tnLst>
      <p:par>
        <p:cTn xmlns:p14="http://schemas.microsoft.com/office/powerpoint/2010/mai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Accountability = Tell Your Account</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79</a:t>
            </a:fld>
            <a:endParaRPr lang="en-US" dirty="0"/>
          </a:p>
        </p:txBody>
      </p:sp>
    </p:spTree>
    <p:extLst>
      <p:ext uri="{BB962C8B-B14F-4D97-AF65-F5344CB8AC3E}">
        <p14:creationId xmlns:p14="http://schemas.microsoft.com/office/powerpoint/2010/main" val="208059507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1524000"/>
          </a:xfrm>
        </p:spPr>
        <p:txBody>
          <a:bodyPr>
            <a:normAutofit/>
          </a:bodyPr>
          <a:lstStyle/>
          <a:p>
            <a:pPr algn="ctr"/>
            <a:r>
              <a:rPr lang="en-US" dirty="0" smtClean="0">
                <a:latin typeface="Helvetica Neue"/>
                <a:cs typeface="Helvetica Neue"/>
              </a:rPr>
              <a:t>Lens: How organizations respond to failure</a:t>
            </a:r>
            <a:endParaRPr lang="en-US" b="1"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8</a:t>
            </a:fld>
            <a:endParaRPr lang="en-US" dirty="0"/>
          </a:p>
        </p:txBody>
      </p:sp>
      <p:sp>
        <p:nvSpPr>
          <p:cNvPr id="2" name="TextBox 1"/>
          <p:cNvSpPr txBox="1"/>
          <p:nvPr/>
        </p:nvSpPr>
        <p:spPr>
          <a:xfrm>
            <a:off x="1212272" y="2597728"/>
            <a:ext cx="7378088" cy="1077218"/>
          </a:xfrm>
          <a:prstGeom prst="rect">
            <a:avLst/>
          </a:prstGeom>
          <a:noFill/>
        </p:spPr>
        <p:txBody>
          <a:bodyPr wrap="square" rtlCol="0">
            <a:spAutoFit/>
          </a:bodyPr>
          <a:lstStyle/>
          <a:p>
            <a:pPr marL="285750" indent="-285750">
              <a:buFont typeface="Arial"/>
              <a:buChar char="•"/>
            </a:pPr>
            <a:r>
              <a:rPr lang="en-US" sz="3200" dirty="0" smtClean="0">
                <a:solidFill>
                  <a:schemeClr val="tx2"/>
                </a:solidFill>
                <a:latin typeface="Helvetica Neue"/>
                <a:cs typeface="Helvetica Neue"/>
              </a:rPr>
              <a:t>Risk taking and learning from failure</a:t>
            </a:r>
          </a:p>
          <a:p>
            <a:endParaRPr lang="en-US" sz="3200" dirty="0">
              <a:solidFill>
                <a:schemeClr val="tx2"/>
              </a:solidFill>
              <a:latin typeface="Helvetica Neue"/>
              <a:cs typeface="Helvetica Neue"/>
            </a:endParaRPr>
          </a:p>
        </p:txBody>
      </p:sp>
      <p:cxnSp>
        <p:nvCxnSpPr>
          <p:cNvPr id="4" name="Straight Connector 3"/>
          <p:cNvCxnSpPr/>
          <p:nvPr/>
        </p:nvCxnSpPr>
        <p:spPr>
          <a:xfrm>
            <a:off x="1905000" y="2216727"/>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63197417"/>
      </p:ext>
    </p:extLst>
  </p:cSld>
  <p:clrMapOvr>
    <a:masterClrMapping/>
  </p:clrMapOvr>
  <p:timing>
    <p:tnLst>
      <p:par>
        <p:cTn xmlns:p14="http://schemas.microsoft.com/office/powerpoint/2010/mai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Identify systemic pressures</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80</a:t>
            </a:fld>
            <a:endParaRPr lang="en-US" dirty="0"/>
          </a:p>
        </p:txBody>
      </p:sp>
    </p:spTree>
    <p:extLst>
      <p:ext uri="{BB962C8B-B14F-4D97-AF65-F5344CB8AC3E}">
        <p14:creationId xmlns:p14="http://schemas.microsoft.com/office/powerpoint/2010/main" val="2534465816"/>
      </p:ext>
    </p:extLst>
  </p:cSld>
  <p:clrMapOvr>
    <a:masterClrMapping/>
  </p:clrMapOvr>
  <p:timing>
    <p:tnLst>
      <p:par>
        <p:cTn xmlns:p14="http://schemas.microsoft.com/office/powerpoint/2010/mai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Team owns the solutions</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81</a:t>
            </a:fld>
            <a:endParaRPr lang="en-US" dirty="0"/>
          </a:p>
        </p:txBody>
      </p:sp>
    </p:spTree>
    <p:extLst>
      <p:ext uri="{BB962C8B-B14F-4D97-AF65-F5344CB8AC3E}">
        <p14:creationId xmlns:p14="http://schemas.microsoft.com/office/powerpoint/2010/main" val="101075915"/>
      </p:ext>
    </p:extLst>
  </p:cSld>
  <p:clrMapOvr>
    <a:masterClrMapping/>
  </p:clrMapOvr>
  <p:timing>
    <p:tnLst>
      <p:par>
        <p:cTn xmlns:p14="http://schemas.microsoft.com/office/powerpoint/2010/mai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r>
              <a:rPr lang="en-US" dirty="0" smtClean="0"/>
              <a:t>Why blameless?</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82</a:t>
            </a:fld>
            <a:endParaRPr lang="en-US" dirty="0"/>
          </a:p>
        </p:txBody>
      </p:sp>
    </p:spTree>
    <p:extLst>
      <p:ext uri="{BB962C8B-B14F-4D97-AF65-F5344CB8AC3E}">
        <p14:creationId xmlns:p14="http://schemas.microsoft.com/office/powerpoint/2010/main" val="2206407092"/>
      </p:ext>
    </p:extLst>
  </p:cSld>
  <p:clrMapOvr>
    <a:masterClrMapping/>
  </p:clrMapOvr>
  <p:timing>
    <p:tnLst>
      <p:par>
        <p:cTn xmlns:p14="http://schemas.microsoft.com/office/powerpoint/2010/mai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83</a:t>
            </a:fld>
            <a:endParaRPr lang="en-US" dirty="0"/>
          </a:p>
        </p:txBody>
      </p:sp>
      <p:pic>
        <p:nvPicPr>
          <p:cNvPr id="6" name="Picture 5"/>
          <p:cNvPicPr>
            <a:picLocks noChangeAspect="1"/>
          </p:cNvPicPr>
          <p:nvPr/>
        </p:nvPicPr>
        <p:blipFill>
          <a:blip r:embed="rId3"/>
          <a:stretch>
            <a:fillRect/>
          </a:stretch>
        </p:blipFill>
        <p:spPr>
          <a:xfrm>
            <a:off x="2400300" y="254000"/>
            <a:ext cx="4343400" cy="6350000"/>
          </a:xfrm>
          <a:prstGeom prst="rect">
            <a:avLst/>
          </a:prstGeom>
        </p:spPr>
      </p:pic>
    </p:spTree>
    <p:extLst>
      <p:ext uri="{BB962C8B-B14F-4D97-AF65-F5344CB8AC3E}">
        <p14:creationId xmlns:p14="http://schemas.microsoft.com/office/powerpoint/2010/main" val="1995485518"/>
      </p:ext>
    </p:extLst>
  </p:cSld>
  <p:clrMapOvr>
    <a:masterClrMapping/>
  </p:clrMapOvr>
  <p:timing>
    <p:tnLst>
      <p:par>
        <p:cTn xmlns:p14="http://schemas.microsoft.com/office/powerpoint/2010/mai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84</a:t>
            </a:fld>
            <a:endParaRPr lang="en-US" dirty="0"/>
          </a:p>
        </p:txBody>
      </p:sp>
      <p:pic>
        <p:nvPicPr>
          <p:cNvPr id="6" name="Picture 5" descr="hindsigh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6300" y="2032000"/>
            <a:ext cx="7381875" cy="2781300"/>
          </a:xfrm>
          <a:prstGeom prst="rect">
            <a:avLst/>
          </a:prstGeom>
        </p:spPr>
      </p:pic>
    </p:spTree>
    <p:extLst>
      <p:ext uri="{BB962C8B-B14F-4D97-AF65-F5344CB8AC3E}">
        <p14:creationId xmlns:p14="http://schemas.microsoft.com/office/powerpoint/2010/main" val="2632721540"/>
      </p:ext>
    </p:extLst>
  </p:cSld>
  <p:clrMapOvr>
    <a:masterClrMapping/>
  </p:clrMapOvr>
  <p:timing>
    <p:tnLst>
      <p:par>
        <p:cTn xmlns:p14="http://schemas.microsoft.com/office/powerpoint/2010/mai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p:txBody>
          <a:bodyPr/>
          <a:lstStyle/>
          <a:p>
            <a:endParaRPr lang="en-US"/>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85</a:t>
            </a:fld>
            <a:endParaRPr lang="en-US" dirty="0"/>
          </a:p>
        </p:txBody>
      </p:sp>
      <p:pic>
        <p:nvPicPr>
          <p:cNvPr id="6" name="Picture 5"/>
          <p:cNvPicPr>
            <a:picLocks noChangeAspect="1"/>
          </p:cNvPicPr>
          <p:nvPr/>
        </p:nvPicPr>
        <p:blipFill>
          <a:blip r:embed="rId3"/>
          <a:stretch>
            <a:fillRect/>
          </a:stretch>
        </p:blipFill>
        <p:spPr>
          <a:xfrm>
            <a:off x="50800" y="0"/>
            <a:ext cx="9038550" cy="6858000"/>
          </a:xfrm>
          <a:prstGeom prst="rect">
            <a:avLst/>
          </a:prstGeom>
        </p:spPr>
      </p:pic>
    </p:spTree>
    <p:extLst>
      <p:ext uri="{BB962C8B-B14F-4D97-AF65-F5344CB8AC3E}">
        <p14:creationId xmlns:p14="http://schemas.microsoft.com/office/powerpoint/2010/main" val="830287754"/>
      </p:ext>
    </p:extLst>
  </p:cSld>
  <p:clrMapOvr>
    <a:masterClrMapping/>
  </p:clrMapOvr>
  <p:timing>
    <p:tnLst>
      <p:par>
        <p:cTn xmlns:p14="http://schemas.microsoft.com/office/powerpoint/2010/mai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p:cNvSpPr>
            <a:spLocks noGrp="1"/>
          </p:cNvSpPr>
          <p:nvPr>
            <p:ph type="subTitle" idx="1"/>
          </p:nvPr>
        </p:nvSpPr>
        <p:spPr/>
        <p:txBody>
          <a:bodyPr/>
          <a:lstStyle/>
          <a:p>
            <a:endParaRPr lang="en-US"/>
          </a:p>
        </p:txBody>
      </p:sp>
      <p:sp>
        <p:nvSpPr>
          <p:cNvPr id="3" name="Title 2"/>
          <p:cNvSpPr>
            <a:spLocks noGrp="1"/>
          </p:cNvSpPr>
          <p:nvPr>
            <p:ph type="title"/>
          </p:nvPr>
        </p:nvSpPr>
        <p:spPr>
          <a:xfrm>
            <a:off x="536222" y="2081276"/>
            <a:ext cx="8478437" cy="1956280"/>
          </a:xfrm>
        </p:spPr>
        <p:txBody>
          <a:bodyPr/>
          <a:lstStyle/>
          <a:p>
            <a:r>
              <a:rPr lang="en-US" dirty="0" smtClean="0"/>
              <a:t>“Learning Culture” at the Sharp End</a:t>
            </a:r>
            <a:endParaRPr lang="en-US" dirty="0"/>
          </a:p>
        </p:txBody>
      </p:sp>
      <p:sp>
        <p:nvSpPr>
          <p:cNvPr id="4" name="Text Placeholder 3"/>
          <p:cNvSpPr>
            <a:spLocks noGrp="1"/>
          </p:cNvSpPr>
          <p:nvPr>
            <p:ph type="body" sz="quarter" idx="13"/>
          </p:nvPr>
        </p:nvSpPr>
        <p:spPr/>
        <p:txBody>
          <a:bodyPr/>
          <a:lstStyle/>
          <a:p>
            <a:endParaRPr lang="en-US"/>
          </a:p>
        </p:txBody>
      </p:sp>
      <p:sp>
        <p:nvSpPr>
          <p:cNvPr id="5" name="Footer Placeholder 4"/>
          <p:cNvSpPr>
            <a:spLocks noGrp="1"/>
          </p:cNvSpPr>
          <p:nvPr>
            <p:ph type="ftr" sz="quarter" idx="3"/>
          </p:nvPr>
        </p:nvSpPr>
        <p:spPr/>
        <p:txBody>
          <a:bodyPr/>
          <a:lstStyle/>
          <a:p>
            <a:fld id="{022636EB-ADE8-A646-A11D-FED0A955D1AA}" type="slidenum">
              <a:rPr lang="en-US" smtClean="0"/>
              <a:pPr/>
              <a:t>86</a:t>
            </a:fld>
            <a:endParaRPr lang="en-US" dirty="0"/>
          </a:p>
        </p:txBody>
      </p:sp>
    </p:spTree>
    <p:extLst>
      <p:ext uri="{BB962C8B-B14F-4D97-AF65-F5344CB8AC3E}">
        <p14:creationId xmlns:p14="http://schemas.microsoft.com/office/powerpoint/2010/main" val="2700087733"/>
      </p:ext>
    </p:extLst>
  </p:cSld>
  <p:clrMapOvr>
    <a:masterClrMapping/>
  </p:clrMapOvr>
  <p:timing>
    <p:tnLst>
      <p:par>
        <p:cTn xmlns:p14="http://schemas.microsoft.com/office/powerpoint/2010/mai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Helvetica Neue"/>
                <a:cs typeface="Helvetica Neue"/>
              </a:rPr>
              <a:t>Resources</a:t>
            </a:r>
            <a:endParaRPr lang="en-US" dirty="0">
              <a:latin typeface="Helvetica Neue"/>
              <a:cs typeface="Helvetica Neue"/>
            </a:endParaRPr>
          </a:p>
        </p:txBody>
      </p:sp>
      <p:sp>
        <p:nvSpPr>
          <p:cNvPr id="6" name="Content Placeholder 5"/>
          <p:cNvSpPr>
            <a:spLocks noGrp="1"/>
          </p:cNvSpPr>
          <p:nvPr>
            <p:ph sz="half" idx="1"/>
          </p:nvPr>
        </p:nvSpPr>
        <p:spPr/>
        <p:txBody>
          <a:bodyPr>
            <a:normAutofit fontScale="32500" lnSpcReduction="20000"/>
          </a:bodyPr>
          <a:lstStyle/>
          <a:p>
            <a:pPr>
              <a:lnSpc>
                <a:spcPct val="110000"/>
              </a:lnSpc>
              <a:buFont typeface="Arial"/>
              <a:buChar char="•"/>
            </a:pPr>
            <a:r>
              <a:rPr lang="en-US" dirty="0" smtClean="0">
                <a:latin typeface="Helvetica Neue"/>
                <a:cs typeface="Helvetica Neue"/>
                <a:hlinkClick r:id="rId3"/>
              </a:rPr>
              <a:t>http://humanedevelopment.org</a:t>
            </a:r>
          </a:p>
          <a:p>
            <a:pPr>
              <a:lnSpc>
                <a:spcPct val="110000"/>
              </a:lnSpc>
              <a:buFont typeface="Arial"/>
              <a:buChar char="•"/>
            </a:pPr>
            <a:r>
              <a:rPr lang="en-US" dirty="0" smtClean="0">
                <a:latin typeface="Helvetica Neue"/>
                <a:cs typeface="Helvetica Neue"/>
                <a:hlinkClick r:id="rId3"/>
              </a:rPr>
              <a:t>http</a:t>
            </a:r>
            <a:r>
              <a:rPr lang="en-US" dirty="0">
                <a:latin typeface="Helvetica Neue"/>
                <a:cs typeface="Helvetica Neue"/>
                <a:hlinkClick r:id="rId3"/>
              </a:rPr>
              <a:t>://multipliersbooks.com</a:t>
            </a:r>
            <a:r>
              <a:rPr lang="en-US" dirty="0" smtClean="0">
                <a:latin typeface="Helvetica Neue"/>
                <a:cs typeface="Helvetica Neue"/>
                <a:hlinkClick r:id="rId3"/>
              </a:rPr>
              <a:t>/</a:t>
            </a:r>
          </a:p>
          <a:p>
            <a:pPr>
              <a:lnSpc>
                <a:spcPct val="110000"/>
              </a:lnSpc>
              <a:buFont typeface="Arial"/>
              <a:buChar char="•"/>
            </a:pPr>
            <a:r>
              <a:rPr lang="en-US" dirty="0">
                <a:latin typeface="Helvetica Neue"/>
                <a:cs typeface="Helvetica Neue"/>
                <a:hlinkClick r:id="rId3"/>
              </a:rPr>
              <a:t>http://multipliersbooks.com/wp-content/uploads/2017/05/Multipliers-Minimizing-Accidental-Diminisher-Tendencies-May-2017.pdf</a:t>
            </a:r>
          </a:p>
          <a:p>
            <a:pPr>
              <a:lnSpc>
                <a:spcPct val="110000"/>
              </a:lnSpc>
              <a:buFont typeface="Arial"/>
              <a:buChar char="•"/>
            </a:pPr>
            <a:r>
              <a:rPr lang="en-US" dirty="0" smtClean="0">
                <a:latin typeface="Helvetica Neue"/>
                <a:cs typeface="Helvetica Neue"/>
                <a:hlinkClick r:id="rId3"/>
              </a:rPr>
              <a:t>http</a:t>
            </a:r>
            <a:r>
              <a:rPr lang="en-US" dirty="0">
                <a:latin typeface="Helvetica Neue"/>
                <a:cs typeface="Helvetica Neue"/>
                <a:hlinkClick r:id="rId3"/>
              </a:rPr>
              <a:t>://freakonomics.com/podcast/in-praise-of-maintenance</a:t>
            </a:r>
            <a:r>
              <a:rPr lang="en-US" dirty="0" smtClean="0">
                <a:latin typeface="Helvetica Neue"/>
                <a:cs typeface="Helvetica Neue"/>
                <a:hlinkClick r:id="rId3"/>
              </a:rPr>
              <a:t>/</a:t>
            </a:r>
            <a:endParaRPr lang="en-US" dirty="0" smtClean="0">
              <a:latin typeface="Helvetica Neue"/>
              <a:cs typeface="Helvetica Neue"/>
            </a:endParaRPr>
          </a:p>
          <a:p>
            <a:pPr>
              <a:lnSpc>
                <a:spcPct val="110000"/>
              </a:lnSpc>
              <a:buFont typeface="Arial"/>
              <a:buChar char="•"/>
            </a:pPr>
            <a:r>
              <a:rPr lang="en-US" dirty="0">
                <a:latin typeface="Helvetica Neue"/>
                <a:cs typeface="Helvetica Neue"/>
                <a:hlinkClick r:id="rId4"/>
              </a:rPr>
              <a:t>http://freakonomics.com/podcast/gender-barriers</a:t>
            </a:r>
            <a:r>
              <a:rPr lang="en-US" dirty="0" smtClean="0">
                <a:latin typeface="Helvetica Neue"/>
                <a:cs typeface="Helvetica Neue"/>
                <a:hlinkClick r:id="rId4"/>
              </a:rPr>
              <a:t>/</a:t>
            </a:r>
            <a:endParaRPr lang="en-US" dirty="0" smtClean="0">
              <a:latin typeface="Helvetica Neue"/>
              <a:cs typeface="Helvetica Neue"/>
            </a:endParaRPr>
          </a:p>
          <a:p>
            <a:pPr>
              <a:lnSpc>
                <a:spcPct val="110000"/>
              </a:lnSpc>
              <a:buFont typeface="Arial"/>
              <a:buChar char="•"/>
            </a:pPr>
            <a:r>
              <a:rPr lang="en-US" dirty="0">
                <a:latin typeface="Helvetica Neue"/>
                <a:cs typeface="Helvetica Neue"/>
                <a:hlinkClick r:id="rId5"/>
              </a:rPr>
              <a:t>https://www.nytimes.com/2016/02/28/magazine/what-google-learned-from-its-quest-to-build-the-perfect-</a:t>
            </a:r>
            <a:r>
              <a:rPr lang="en-US" dirty="0" smtClean="0">
                <a:latin typeface="Helvetica Neue"/>
                <a:cs typeface="Helvetica Neue"/>
                <a:hlinkClick r:id="rId5"/>
              </a:rPr>
              <a:t>team.html</a:t>
            </a:r>
            <a:endParaRPr lang="en-US" dirty="0" smtClean="0">
              <a:latin typeface="Helvetica Neue"/>
              <a:cs typeface="Helvetica Neue"/>
            </a:endParaRPr>
          </a:p>
          <a:p>
            <a:pPr>
              <a:lnSpc>
                <a:spcPct val="110000"/>
              </a:lnSpc>
              <a:buFont typeface="Arial"/>
              <a:buChar char="•"/>
            </a:pPr>
            <a:r>
              <a:rPr lang="en-US" dirty="0">
                <a:latin typeface="Helvetica Neue"/>
                <a:cs typeface="Helvetica Neue"/>
                <a:hlinkClick r:id="rId6"/>
              </a:rPr>
              <a:t>https://rework.withgoogle.com/blog/how-to-foster-psychological-safety</a:t>
            </a:r>
            <a:r>
              <a:rPr lang="en-US" dirty="0" smtClean="0">
                <a:latin typeface="Helvetica Neue"/>
                <a:cs typeface="Helvetica Neue"/>
                <a:hlinkClick r:id="rId6"/>
              </a:rPr>
              <a:t>/</a:t>
            </a:r>
            <a:r>
              <a:rPr lang="en-US" dirty="0" smtClean="0">
                <a:latin typeface="Helvetica Neue"/>
                <a:cs typeface="Helvetica Neue"/>
              </a:rPr>
              <a:t> </a:t>
            </a:r>
          </a:p>
          <a:p>
            <a:pPr>
              <a:lnSpc>
                <a:spcPct val="110000"/>
              </a:lnSpc>
              <a:buFont typeface="Arial"/>
              <a:buChar char="•"/>
            </a:pPr>
            <a:r>
              <a:rPr lang="en-US" dirty="0">
                <a:latin typeface="Helvetica Neue"/>
                <a:cs typeface="Helvetica Neue"/>
                <a:hlinkClick r:id="rId7"/>
              </a:rPr>
              <a:t>https://codeascraft.com/2012/05/22/blameless-postmortems</a:t>
            </a:r>
            <a:r>
              <a:rPr lang="en-US" dirty="0" smtClean="0">
                <a:latin typeface="Helvetica Neue"/>
                <a:cs typeface="Helvetica Neue"/>
                <a:hlinkClick r:id="rId7"/>
              </a:rPr>
              <a:t>/</a:t>
            </a:r>
            <a:endParaRPr lang="en-US" dirty="0" smtClean="0">
              <a:latin typeface="Helvetica Neue"/>
              <a:cs typeface="Helvetica Neue"/>
            </a:endParaRPr>
          </a:p>
          <a:p>
            <a:pPr>
              <a:lnSpc>
                <a:spcPct val="110000"/>
              </a:lnSpc>
              <a:buFont typeface="Arial"/>
              <a:buChar char="•"/>
            </a:pPr>
            <a:r>
              <a:rPr lang="en-US" dirty="0">
                <a:latin typeface="Helvetica Neue"/>
                <a:cs typeface="Helvetica Neue"/>
                <a:hlinkClick r:id="rId8"/>
              </a:rPr>
              <a:t>https://codeascraft.com/2016/11/17/debriefing-facilitation-guide</a:t>
            </a:r>
            <a:r>
              <a:rPr lang="en-US" dirty="0" smtClean="0">
                <a:latin typeface="Helvetica Neue"/>
                <a:cs typeface="Helvetica Neue"/>
                <a:hlinkClick r:id="rId8"/>
              </a:rPr>
              <a:t>/</a:t>
            </a:r>
            <a:endParaRPr lang="en-US" dirty="0" smtClean="0">
              <a:latin typeface="Helvetica Neue"/>
              <a:cs typeface="Helvetica Neue"/>
            </a:endParaRPr>
          </a:p>
          <a:p>
            <a:pPr>
              <a:lnSpc>
                <a:spcPct val="110000"/>
              </a:lnSpc>
              <a:buFont typeface="Arial"/>
              <a:buChar char="•"/>
            </a:pPr>
            <a:r>
              <a:rPr lang="en-US" dirty="0">
                <a:hlinkClick r:id="rId9"/>
              </a:rPr>
              <a:t>http://www.amazon.com/Field-Guide-Understanding-Human-Error/dp/</a:t>
            </a:r>
            <a:r>
              <a:rPr lang="en-US" dirty="0" smtClean="0">
                <a:hlinkClick r:id="rId9"/>
              </a:rPr>
              <a:t>0754648265</a:t>
            </a:r>
            <a:endParaRPr lang="en-US" dirty="0" smtClean="0">
              <a:latin typeface="Helvetica Neue"/>
              <a:cs typeface="Helvetica Neue"/>
            </a:endParaRPr>
          </a:p>
          <a:p>
            <a:pPr>
              <a:lnSpc>
                <a:spcPct val="110000"/>
              </a:lnSpc>
              <a:buFont typeface="Arial"/>
              <a:buChar char="•"/>
            </a:pPr>
            <a:r>
              <a:rPr lang="en-US" dirty="0">
                <a:latin typeface="Helvetica Neue"/>
                <a:cs typeface="Helvetica Neue"/>
                <a:hlinkClick r:id="rId10"/>
              </a:rPr>
              <a:t>http://lessonslearned.faa.gov/ll_main.cfm?TabID=3&amp;LLID=</a:t>
            </a:r>
            <a:r>
              <a:rPr lang="en-US" dirty="0" smtClean="0">
                <a:latin typeface="Helvetica Neue"/>
                <a:cs typeface="Helvetica Neue"/>
                <a:hlinkClick r:id="rId10"/>
              </a:rPr>
              <a:t>59</a:t>
            </a:r>
            <a:r>
              <a:rPr lang="en-US" dirty="0" smtClean="0">
                <a:latin typeface="Helvetica Neue"/>
                <a:cs typeface="Helvetica Neue"/>
              </a:rPr>
              <a:t> </a:t>
            </a:r>
          </a:p>
          <a:p>
            <a:pPr>
              <a:lnSpc>
                <a:spcPct val="110000"/>
              </a:lnSpc>
              <a:buFont typeface="Arial"/>
              <a:buChar char="•"/>
            </a:pPr>
            <a:r>
              <a:rPr lang="en-US" dirty="0">
                <a:latin typeface="Helvetica Neue"/>
                <a:cs typeface="Helvetica Neue"/>
                <a:hlinkClick r:id="rId11"/>
              </a:rPr>
              <a:t>https://hbr.org/2011/04/strategies-for-learning-from-</a:t>
            </a:r>
            <a:r>
              <a:rPr lang="en-US" dirty="0" smtClean="0">
                <a:latin typeface="Helvetica Neue"/>
                <a:cs typeface="Helvetica Neue"/>
                <a:hlinkClick r:id="rId11"/>
              </a:rPr>
              <a:t>failure</a:t>
            </a:r>
            <a:r>
              <a:rPr lang="en-US" dirty="0" smtClean="0">
                <a:latin typeface="Helvetica Neue"/>
                <a:cs typeface="Helvetica Neue"/>
              </a:rPr>
              <a:t> </a:t>
            </a:r>
          </a:p>
          <a:p>
            <a:pPr>
              <a:lnSpc>
                <a:spcPct val="110000"/>
              </a:lnSpc>
              <a:buFont typeface="Arial"/>
              <a:buChar char="•"/>
            </a:pPr>
            <a:r>
              <a:rPr lang="en-US" dirty="0">
                <a:latin typeface="Helvetica Neue"/>
                <a:cs typeface="Helvetica Neue"/>
                <a:hlinkClick r:id="rId12"/>
              </a:rPr>
              <a:t>http://charlesduhigg.com/the-power-of-habit</a:t>
            </a:r>
            <a:r>
              <a:rPr lang="en-US" dirty="0" smtClean="0">
                <a:latin typeface="Helvetica Neue"/>
                <a:cs typeface="Helvetica Neue"/>
                <a:hlinkClick r:id="rId12"/>
              </a:rPr>
              <a:t>/</a:t>
            </a:r>
            <a:r>
              <a:rPr lang="en-US" dirty="0" smtClean="0">
                <a:latin typeface="Helvetica Neue"/>
                <a:cs typeface="Helvetica Neue"/>
              </a:rPr>
              <a:t> </a:t>
            </a:r>
          </a:p>
          <a:p>
            <a:pPr>
              <a:lnSpc>
                <a:spcPct val="110000"/>
              </a:lnSpc>
              <a:buFont typeface="Arial"/>
              <a:buChar char="•"/>
            </a:pPr>
            <a:r>
              <a:rPr lang="en-US" dirty="0">
                <a:latin typeface="Helvetica Neue"/>
                <a:cs typeface="Helvetica Neue"/>
                <a:hlinkClick r:id="rId13"/>
              </a:rPr>
              <a:t>http://www.axialent.com/uploads/paper/archivo/A%20Conscious%20Case%20for%20Diversity%20and%20Inclusion%20_%20Pamela%</a:t>
            </a:r>
            <a:r>
              <a:rPr lang="en-US" dirty="0" smtClean="0">
                <a:latin typeface="Helvetica Neue"/>
                <a:cs typeface="Helvetica Neue"/>
                <a:hlinkClick r:id="rId13"/>
              </a:rPr>
              <a:t>20Mattsson.pdf</a:t>
            </a:r>
            <a:endParaRPr lang="en-US" dirty="0" smtClean="0">
              <a:latin typeface="Helvetica Neue"/>
              <a:cs typeface="Helvetica Neue"/>
            </a:endParaRPr>
          </a:p>
          <a:p>
            <a:pPr>
              <a:lnSpc>
                <a:spcPct val="110000"/>
              </a:lnSpc>
              <a:buFont typeface="Arial"/>
              <a:buChar char="•"/>
            </a:pPr>
            <a:r>
              <a:rPr lang="en-US" dirty="0">
                <a:latin typeface="Helvetica Neue"/>
                <a:cs typeface="Helvetica Neue"/>
                <a:hlinkClick r:id="rId14"/>
              </a:rPr>
              <a:t>https://hbr.org/2013/12/how-diversity-can-drive-</a:t>
            </a:r>
            <a:r>
              <a:rPr lang="en-US" dirty="0" smtClean="0">
                <a:latin typeface="Helvetica Neue"/>
                <a:cs typeface="Helvetica Neue"/>
                <a:hlinkClick r:id="rId14"/>
              </a:rPr>
              <a:t>innovation</a:t>
            </a:r>
            <a:r>
              <a:rPr lang="en-US" dirty="0" smtClean="0">
                <a:latin typeface="Helvetica Neue"/>
                <a:cs typeface="Helvetica Neue"/>
              </a:rPr>
              <a:t> </a:t>
            </a:r>
          </a:p>
          <a:p>
            <a:pPr>
              <a:lnSpc>
                <a:spcPct val="110000"/>
              </a:lnSpc>
              <a:buFont typeface="Arial"/>
              <a:buChar char="•"/>
            </a:pPr>
            <a:r>
              <a:rPr lang="en-US" dirty="0">
                <a:latin typeface="Helvetica Neue"/>
                <a:cs typeface="Helvetica Neue"/>
                <a:hlinkClick r:id="rId15"/>
              </a:rPr>
              <a:t>https://www.linkedin.com/pulse/diversity-moral-imperative-just-business-rob-</a:t>
            </a:r>
            <a:r>
              <a:rPr lang="en-US" dirty="0" smtClean="0">
                <a:latin typeface="Helvetica Neue"/>
                <a:cs typeface="Helvetica Neue"/>
                <a:hlinkClick r:id="rId15"/>
              </a:rPr>
              <a:t>cahill</a:t>
            </a:r>
            <a:r>
              <a:rPr lang="en-US" dirty="0" smtClean="0">
                <a:latin typeface="Helvetica Neue"/>
                <a:cs typeface="Helvetica Neue"/>
              </a:rPr>
              <a:t> </a:t>
            </a:r>
          </a:p>
          <a:p>
            <a:pPr>
              <a:lnSpc>
                <a:spcPct val="110000"/>
              </a:lnSpc>
              <a:buFont typeface="Arial"/>
              <a:buChar char="•"/>
            </a:pPr>
            <a:r>
              <a:rPr lang="en-US" dirty="0">
                <a:latin typeface="Helvetica Neue"/>
                <a:cs typeface="Helvetica Neue"/>
                <a:hlinkClick r:id="rId16"/>
              </a:rPr>
              <a:t>http://www.boykiemackay.com/productivity/10-years-of-experience-or-1-year-repeated-10-times</a:t>
            </a:r>
            <a:r>
              <a:rPr lang="en-US" dirty="0" smtClean="0">
                <a:latin typeface="Helvetica Neue"/>
                <a:cs typeface="Helvetica Neue"/>
                <a:hlinkClick r:id="rId16"/>
              </a:rPr>
              <a:t>/</a:t>
            </a:r>
            <a:endParaRPr lang="en-US" dirty="0" smtClean="0">
              <a:latin typeface="Helvetica Neue"/>
              <a:cs typeface="Helvetica Neue"/>
            </a:endParaRPr>
          </a:p>
          <a:p>
            <a:pPr>
              <a:lnSpc>
                <a:spcPct val="110000"/>
              </a:lnSpc>
              <a:buFont typeface="Arial"/>
              <a:buChar char="•"/>
            </a:pPr>
            <a:r>
              <a:rPr lang="en-US" dirty="0">
                <a:latin typeface="Helvetica Neue"/>
                <a:cs typeface="Helvetica Neue"/>
                <a:hlinkClick r:id="rId17"/>
              </a:rPr>
              <a:t>http://blog.jessitron.com/2017/06/the-most-productive-circumstances-</a:t>
            </a:r>
            <a:r>
              <a:rPr lang="en-US" dirty="0" smtClean="0">
                <a:latin typeface="Helvetica Neue"/>
                <a:cs typeface="Helvetica Neue"/>
                <a:hlinkClick r:id="rId17"/>
              </a:rPr>
              <a:t>for.html</a:t>
            </a:r>
            <a:endParaRPr lang="en-US" dirty="0" smtClean="0">
              <a:latin typeface="Helvetica Neue"/>
              <a:cs typeface="Helvetica Neue"/>
            </a:endParaRPr>
          </a:p>
          <a:p>
            <a:pPr>
              <a:lnSpc>
                <a:spcPct val="110000"/>
              </a:lnSpc>
              <a:buFont typeface="Arial"/>
              <a:buChar char="•"/>
            </a:pPr>
            <a:r>
              <a:rPr lang="en-US" dirty="0">
                <a:latin typeface="Helvetica Neue"/>
                <a:cs typeface="Helvetica Neue"/>
                <a:hlinkClick r:id="rId18"/>
              </a:rPr>
              <a:t>https://hbr.org/2013/05/your-optimism-might-be-stifling-your-</a:t>
            </a:r>
            <a:r>
              <a:rPr lang="en-US" dirty="0" smtClean="0">
                <a:latin typeface="Helvetica Neue"/>
                <a:cs typeface="Helvetica Neue"/>
                <a:hlinkClick r:id="rId18"/>
              </a:rPr>
              <a:t>team</a:t>
            </a:r>
            <a:r>
              <a:rPr lang="en-US" dirty="0" smtClean="0">
                <a:latin typeface="Helvetica Neue"/>
                <a:cs typeface="Helvetica Neue"/>
              </a:rPr>
              <a:t> </a:t>
            </a:r>
          </a:p>
          <a:p>
            <a:pPr>
              <a:lnSpc>
                <a:spcPct val="110000"/>
              </a:lnSpc>
              <a:buFont typeface="Arial"/>
              <a:buChar char="•"/>
            </a:pPr>
            <a:r>
              <a:rPr lang="en-US" dirty="0">
                <a:latin typeface="Helvetica Neue"/>
                <a:cs typeface="Helvetica Neue"/>
                <a:hlinkClick r:id="rId19"/>
              </a:rPr>
              <a:t>https://www.youtube.com/watch?v=</a:t>
            </a:r>
            <a:r>
              <a:rPr lang="en-US" dirty="0" smtClean="0">
                <a:latin typeface="Helvetica Neue"/>
                <a:cs typeface="Helvetica Neue"/>
                <a:hlinkClick r:id="rId19"/>
              </a:rPr>
              <a:t>MzTNMalfyhM</a:t>
            </a:r>
            <a:r>
              <a:rPr lang="en-US" dirty="0" smtClean="0">
                <a:latin typeface="Helvetica Neue"/>
                <a:cs typeface="Helvetica Neue"/>
              </a:rPr>
              <a:t> </a:t>
            </a:r>
          </a:p>
          <a:p>
            <a:pPr>
              <a:lnSpc>
                <a:spcPct val="110000"/>
              </a:lnSpc>
              <a:buFont typeface="Arial"/>
              <a:buChar char="•"/>
            </a:pPr>
            <a:endParaRPr lang="en-US" dirty="0" smtClean="0">
              <a:latin typeface="Helvetica Neue"/>
              <a:cs typeface="Helvetica Neue"/>
            </a:endParaRPr>
          </a:p>
          <a:p>
            <a:pPr>
              <a:buFont typeface="Arial"/>
              <a:buChar char="•"/>
            </a:pPr>
            <a:endParaRPr lang="en-US" dirty="0">
              <a:latin typeface="Helvetica Neue"/>
              <a:cs typeface="Helvetica Neue"/>
            </a:endParaRPr>
          </a:p>
          <a:p>
            <a:pPr>
              <a:buFont typeface="Arial"/>
              <a:buChar char="•"/>
            </a:pPr>
            <a:endParaRPr lang="en-US" dirty="0" smtClean="0">
              <a:latin typeface="Helvetica Neue"/>
              <a:cs typeface="Helvetica Neue"/>
            </a:endParaRPr>
          </a:p>
          <a:p>
            <a:pPr>
              <a:buFont typeface="Arial"/>
              <a:buChar char="•"/>
            </a:pPr>
            <a:endParaRPr lang="en-US" dirty="0" smtClean="0">
              <a:latin typeface="Helvetica Neue"/>
              <a:cs typeface="Helvetica Neue"/>
            </a:endParaRPr>
          </a:p>
          <a:p>
            <a:pPr>
              <a:buFont typeface="Arial"/>
              <a:buChar char="•"/>
            </a:pPr>
            <a:endParaRPr lang="en-US" dirty="0" smtClean="0">
              <a:latin typeface="Helvetica Neue"/>
              <a:cs typeface="Helvetica Neue"/>
            </a:endParaRPr>
          </a:p>
          <a:p>
            <a:pPr>
              <a:buFont typeface="Arial"/>
              <a:buChar char="•"/>
            </a:pPr>
            <a:endParaRPr lang="en-US" dirty="0">
              <a:latin typeface="Helvetica Neue"/>
              <a:cs typeface="Helvetica Neue"/>
            </a:endParaRPr>
          </a:p>
        </p:txBody>
      </p:sp>
      <p:sp>
        <p:nvSpPr>
          <p:cNvPr id="4" name="Footer Placeholder 3"/>
          <p:cNvSpPr>
            <a:spLocks noGrp="1"/>
          </p:cNvSpPr>
          <p:nvPr>
            <p:ph type="ftr" sz="quarter" idx="3"/>
          </p:nvPr>
        </p:nvSpPr>
        <p:spPr/>
        <p:txBody>
          <a:bodyPr/>
          <a:lstStyle/>
          <a:p>
            <a:fld id="{022636EB-ADE8-A646-A11D-FED0A955D1AA}" type="slidenum">
              <a:rPr lang="en-US" smtClean="0"/>
              <a:pPr/>
              <a:t>87</a:t>
            </a:fld>
            <a:endParaRPr lang="en-US" dirty="0"/>
          </a:p>
        </p:txBody>
      </p:sp>
    </p:spTree>
    <p:extLst>
      <p:ext uri="{BB962C8B-B14F-4D97-AF65-F5344CB8AC3E}">
        <p14:creationId xmlns:p14="http://schemas.microsoft.com/office/powerpoint/2010/main" val="4254721325"/>
      </p:ext>
    </p:extLst>
  </p:cSld>
  <p:clrMapOvr>
    <a:masterClrMapping/>
  </p:clrMapOvr>
  <p:timing>
    <p:tnLst>
      <p:par>
        <p:cTn xmlns:p14="http://schemas.microsoft.com/office/powerpoint/2010/mai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latin typeface="Helvetica Neue"/>
                <a:cs typeface="Helvetica Neue"/>
              </a:rPr>
              <a:t>My favorite relevant Twitter-</a:t>
            </a:r>
            <a:r>
              <a:rPr lang="en-US" dirty="0" err="1" smtClean="0">
                <a:latin typeface="Helvetica Neue"/>
                <a:cs typeface="Helvetica Neue"/>
              </a:rPr>
              <a:t>ers</a:t>
            </a:r>
            <a:endParaRPr lang="en-US" dirty="0">
              <a:latin typeface="Helvetica Neue"/>
              <a:cs typeface="Helvetica Neue"/>
            </a:endParaRPr>
          </a:p>
        </p:txBody>
      </p:sp>
      <p:sp>
        <p:nvSpPr>
          <p:cNvPr id="6" name="Content Placeholder 5"/>
          <p:cNvSpPr>
            <a:spLocks noGrp="1"/>
          </p:cNvSpPr>
          <p:nvPr>
            <p:ph sz="half" idx="1"/>
          </p:nvPr>
        </p:nvSpPr>
        <p:spPr/>
        <p:txBody>
          <a:bodyPr>
            <a:normAutofit/>
          </a:bodyPr>
          <a:lstStyle/>
          <a:p>
            <a:pPr>
              <a:lnSpc>
                <a:spcPct val="110000"/>
              </a:lnSpc>
              <a:buFont typeface="Arial"/>
              <a:buChar char="•"/>
            </a:pPr>
            <a:r>
              <a:rPr lang="en-US" dirty="0">
                <a:latin typeface="Helvetica Neue"/>
                <a:cs typeface="Helvetica Neue"/>
              </a:rPr>
              <a:t>https://</a:t>
            </a:r>
            <a:r>
              <a:rPr lang="en-US" dirty="0" err="1">
                <a:latin typeface="Helvetica Neue"/>
                <a:cs typeface="Helvetica Neue"/>
              </a:rPr>
              <a:t>twitter.com</a:t>
            </a:r>
            <a:r>
              <a:rPr lang="en-US" dirty="0">
                <a:latin typeface="Helvetica Neue"/>
                <a:cs typeface="Helvetica Neue"/>
              </a:rPr>
              <a:t>/</a:t>
            </a:r>
            <a:r>
              <a:rPr lang="en-US" dirty="0" err="1">
                <a:latin typeface="Helvetica Neue"/>
                <a:cs typeface="Helvetica Neue"/>
              </a:rPr>
              <a:t>marcesher</a:t>
            </a:r>
            <a:r>
              <a:rPr lang="en-US" dirty="0">
                <a:latin typeface="Helvetica Neue"/>
                <a:cs typeface="Helvetica Neue"/>
              </a:rPr>
              <a:t>/lists/multipliers</a:t>
            </a:r>
            <a:endParaRPr lang="en-US" dirty="0">
              <a:latin typeface="Helvetica Neue"/>
              <a:cs typeface="Helvetica Neue"/>
            </a:endParaRPr>
          </a:p>
          <a:p>
            <a:pPr>
              <a:buFont typeface="Arial"/>
              <a:buChar char="•"/>
            </a:pPr>
            <a:endParaRPr lang="en-US" dirty="0" smtClean="0">
              <a:latin typeface="Helvetica Neue"/>
              <a:cs typeface="Helvetica Neue"/>
            </a:endParaRPr>
          </a:p>
          <a:p>
            <a:pPr>
              <a:buFont typeface="Arial"/>
              <a:buChar char="•"/>
            </a:pPr>
            <a:endParaRPr lang="en-US" dirty="0" smtClean="0">
              <a:latin typeface="Helvetica Neue"/>
              <a:cs typeface="Helvetica Neue"/>
            </a:endParaRPr>
          </a:p>
          <a:p>
            <a:pPr>
              <a:buFont typeface="Arial"/>
              <a:buChar char="•"/>
            </a:pPr>
            <a:endParaRPr lang="en-US" dirty="0" smtClean="0">
              <a:latin typeface="Helvetica Neue"/>
              <a:cs typeface="Helvetica Neue"/>
            </a:endParaRPr>
          </a:p>
          <a:p>
            <a:pPr>
              <a:buFont typeface="Arial"/>
              <a:buChar char="•"/>
            </a:pPr>
            <a:endParaRPr lang="en-US" dirty="0">
              <a:latin typeface="Helvetica Neue"/>
              <a:cs typeface="Helvetica Neue"/>
            </a:endParaRPr>
          </a:p>
        </p:txBody>
      </p:sp>
      <p:sp>
        <p:nvSpPr>
          <p:cNvPr id="4" name="Footer Placeholder 3"/>
          <p:cNvSpPr>
            <a:spLocks noGrp="1"/>
          </p:cNvSpPr>
          <p:nvPr>
            <p:ph type="ftr" sz="quarter" idx="3"/>
          </p:nvPr>
        </p:nvSpPr>
        <p:spPr/>
        <p:txBody>
          <a:bodyPr/>
          <a:lstStyle/>
          <a:p>
            <a:fld id="{022636EB-ADE8-A646-A11D-FED0A955D1AA}" type="slidenum">
              <a:rPr lang="en-US" smtClean="0"/>
              <a:pPr/>
              <a:t>88</a:t>
            </a:fld>
            <a:endParaRPr lang="en-US" dirty="0"/>
          </a:p>
        </p:txBody>
      </p:sp>
    </p:spTree>
    <p:extLst>
      <p:ext uri="{BB962C8B-B14F-4D97-AF65-F5344CB8AC3E}">
        <p14:creationId xmlns:p14="http://schemas.microsoft.com/office/powerpoint/2010/main" val="939394262"/>
      </p:ext>
    </p:extLst>
  </p:cSld>
  <p:clrMapOvr>
    <a:masterClrMapping/>
  </p:clrMapOvr>
  <p:timing>
    <p:tnLst>
      <p:par>
        <p:cTn xmlns:p14="http://schemas.microsoft.com/office/powerpoint/2010/mai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dirty="0" smtClean="0"/>
              <a:t>Final thoughts…</a:t>
            </a:r>
            <a:endParaRPr lang="en-US" b="1" dirty="0"/>
          </a:p>
        </p:txBody>
      </p:sp>
      <p:sp>
        <p:nvSpPr>
          <p:cNvPr id="5" name="Footer Placeholder 4"/>
          <p:cNvSpPr>
            <a:spLocks noGrp="1"/>
          </p:cNvSpPr>
          <p:nvPr>
            <p:ph type="ftr" sz="quarter" idx="4294967295"/>
          </p:nvPr>
        </p:nvSpPr>
        <p:spPr>
          <a:xfrm>
            <a:off x="6248400" y="6173788"/>
            <a:ext cx="2895600" cy="365125"/>
          </a:xfrm>
        </p:spPr>
        <p:txBody>
          <a:bodyPr/>
          <a:lstStyle/>
          <a:p>
            <a:fld id="{022636EB-ADE8-A646-A11D-FED0A955D1AA}" type="slidenum">
              <a:rPr lang="en-US" smtClean="0"/>
              <a:pPr/>
              <a:t>89</a:t>
            </a:fld>
            <a:endParaRPr lang="en-US" dirty="0"/>
          </a:p>
        </p:txBody>
      </p:sp>
      <p:sp>
        <p:nvSpPr>
          <p:cNvPr id="2" name="Subtitle 1"/>
          <p:cNvSpPr>
            <a:spLocks noGrp="1"/>
          </p:cNvSpPr>
          <p:nvPr>
            <p:ph type="subTitle" idx="1"/>
          </p:nvPr>
        </p:nvSpPr>
        <p:spPr/>
        <p:txBody>
          <a:bodyPr/>
          <a:lstStyle/>
          <a:p>
            <a:endParaRPr lang="en-US"/>
          </a:p>
        </p:txBody>
      </p:sp>
      <p:sp>
        <p:nvSpPr>
          <p:cNvPr id="7" name="Text Placeholder 6"/>
          <p:cNvSpPr>
            <a:spLocks noGrp="1"/>
          </p:cNvSpPr>
          <p:nvPr>
            <p:ph type="body" sz="quarter" idx="13"/>
          </p:nvPr>
        </p:nvSpPr>
        <p:spPr/>
        <p:txBody>
          <a:bodyPr/>
          <a:lstStyle/>
          <a:p>
            <a:endParaRPr lang="en-US"/>
          </a:p>
        </p:txBody>
      </p:sp>
    </p:spTree>
    <p:extLst>
      <p:ext uri="{BB962C8B-B14F-4D97-AF65-F5344CB8AC3E}">
        <p14:creationId xmlns:p14="http://schemas.microsoft.com/office/powerpoint/2010/main" val="38092775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03112" y="565727"/>
            <a:ext cx="7309556" cy="3775364"/>
          </a:xfrm>
        </p:spPr>
        <p:txBody>
          <a:bodyPr>
            <a:normAutofit/>
          </a:bodyPr>
          <a:lstStyle/>
          <a:p>
            <a:pPr algn="ctr"/>
            <a:r>
              <a:rPr lang="en-US" dirty="0" smtClean="0">
                <a:latin typeface="Helvetica Neue"/>
                <a:cs typeface="Helvetica Neue"/>
              </a:rPr>
              <a:t>Humane Development</a:t>
            </a:r>
            <a:endParaRPr lang="en-US" dirty="0">
              <a:latin typeface="Helvetica Neue"/>
              <a:cs typeface="Helvetica Neue"/>
            </a:endParaRPr>
          </a:p>
        </p:txBody>
      </p:sp>
      <p:sp>
        <p:nvSpPr>
          <p:cNvPr id="5" name="Footer Placeholder 4"/>
          <p:cNvSpPr>
            <a:spLocks noGrp="1"/>
          </p:cNvSpPr>
          <p:nvPr>
            <p:ph type="ftr" sz="quarter" idx="3"/>
          </p:nvPr>
        </p:nvSpPr>
        <p:spPr/>
        <p:txBody>
          <a:bodyPr/>
          <a:lstStyle/>
          <a:p>
            <a:fld id="{022636EB-ADE8-A646-A11D-FED0A955D1AA}" type="slidenum">
              <a:rPr lang="en-US" smtClean="0"/>
              <a:pPr/>
              <a:t>9</a:t>
            </a:fld>
            <a:endParaRPr lang="en-US" dirty="0"/>
          </a:p>
        </p:txBody>
      </p:sp>
      <p:pic>
        <p:nvPicPr>
          <p:cNvPr id="2" name="Picture 1" descr="Screen Shot 2017-07-06 at 8.35.30 PM.png"/>
          <p:cNvPicPr>
            <a:picLocks noChangeAspect="1"/>
          </p:cNvPicPr>
          <p:nvPr/>
        </p:nvPicPr>
        <p:blipFill rotWithShape="1">
          <a:blip r:embed="rId2">
            <a:extLst>
              <a:ext uri="{28A0092B-C50C-407E-A947-70E740481C1C}">
                <a14:useLocalDpi xmlns:a14="http://schemas.microsoft.com/office/drawing/2010/main" val="0"/>
              </a:ext>
            </a:extLst>
          </a:blip>
          <a:srcRect t="-13601" b="48789"/>
          <a:stretch/>
        </p:blipFill>
        <p:spPr>
          <a:xfrm>
            <a:off x="0" y="396875"/>
            <a:ext cx="9144000" cy="3730625"/>
          </a:xfrm>
          <a:prstGeom prst="rect">
            <a:avLst/>
          </a:prstGeom>
        </p:spPr>
      </p:pic>
      <p:sp>
        <p:nvSpPr>
          <p:cNvPr id="7" name="Title 5"/>
          <p:cNvSpPr txBox="1">
            <a:spLocks/>
          </p:cNvSpPr>
          <p:nvPr/>
        </p:nvSpPr>
        <p:spPr>
          <a:xfrm>
            <a:off x="917222" y="4778374"/>
            <a:ext cx="7309556" cy="905741"/>
          </a:xfrm>
          <a:prstGeom prst="rect">
            <a:avLst/>
          </a:prstGeom>
        </p:spPr>
        <p:txBody>
          <a:bodyPr vert="horz" lIns="64251" tIns="32125" rIns="64251" bIns="32125" rtlCol="0" anchor="ctr">
            <a:normAutofit/>
          </a:bodyPr>
          <a:lstStyle>
            <a:lvl1pPr algn="l" defTabSz="457200" rtl="0" eaLnBrk="1" latinLnBrk="0" hangingPunct="1">
              <a:lnSpc>
                <a:spcPts val="5000"/>
              </a:lnSpc>
              <a:spcBef>
                <a:spcPts val="7500"/>
              </a:spcBef>
              <a:spcAft>
                <a:spcPts val="0"/>
              </a:spcAft>
              <a:buNone/>
              <a:defRPr sz="4600" kern="1200" baseline="0">
                <a:solidFill>
                  <a:schemeClr val="tx2"/>
                </a:solidFill>
                <a:latin typeface="+mj-lt"/>
                <a:ea typeface="+mj-ea"/>
                <a:cs typeface="+mj-cs"/>
              </a:defRPr>
            </a:lvl1pPr>
          </a:lstStyle>
          <a:p>
            <a:pPr algn="ctr"/>
            <a:r>
              <a:rPr lang="en-US" dirty="0" smtClean="0">
                <a:latin typeface="Helvetica Neue"/>
                <a:cs typeface="Helvetica Neue"/>
              </a:rPr>
              <a:t>Ernie Miller</a:t>
            </a:r>
            <a:endParaRPr lang="en-US" b="1" dirty="0">
              <a:latin typeface="Helvetica Neue"/>
              <a:cs typeface="Helvetica Neue"/>
            </a:endParaRPr>
          </a:p>
        </p:txBody>
      </p:sp>
      <p:cxnSp>
        <p:nvCxnSpPr>
          <p:cNvPr id="8" name="Straight Connector 7"/>
          <p:cNvCxnSpPr/>
          <p:nvPr/>
        </p:nvCxnSpPr>
        <p:spPr>
          <a:xfrm>
            <a:off x="1916546" y="4572000"/>
            <a:ext cx="5310909"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063668750"/>
      </p:ext>
    </p:extLst>
  </p:cSld>
  <p:clrMapOvr>
    <a:masterClrMapping/>
  </p:clrMapOvr>
  <p:timing>
    <p:tnLst>
      <p:par>
        <p:cTn xmlns:p14="http://schemas.microsoft.com/office/powerpoint/2010/mai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b="1" dirty="0" smtClean="0"/>
              <a:t>Thanks!</a:t>
            </a:r>
            <a:endParaRPr lang="en-US" b="1" dirty="0"/>
          </a:p>
        </p:txBody>
      </p:sp>
      <p:sp>
        <p:nvSpPr>
          <p:cNvPr id="4" name="Text Placeholder 3"/>
          <p:cNvSpPr>
            <a:spLocks noGrp="1"/>
          </p:cNvSpPr>
          <p:nvPr>
            <p:ph type="body" sz="quarter" idx="13"/>
          </p:nvPr>
        </p:nvSpPr>
        <p:spPr>
          <a:xfrm>
            <a:off x="536222" y="3695001"/>
            <a:ext cx="3200449" cy="1269543"/>
          </a:xfrm>
        </p:spPr>
        <p:txBody>
          <a:bodyPr>
            <a:normAutofit/>
          </a:bodyPr>
          <a:lstStyle/>
          <a:p>
            <a:r>
              <a:rPr lang="en-US" sz="1800" b="1" dirty="0" smtClean="0"/>
              <a:t>Marc Esher</a:t>
            </a:r>
          </a:p>
          <a:p>
            <a:endParaRPr lang="en-US" sz="1800" b="1" dirty="0"/>
          </a:p>
          <a:p>
            <a:r>
              <a:rPr lang="en-US" sz="1800" b="1" dirty="0" smtClean="0"/>
              <a:t>@</a:t>
            </a:r>
            <a:r>
              <a:rPr lang="en-US" sz="1800" b="1" dirty="0" err="1" smtClean="0"/>
              <a:t>marcesher</a:t>
            </a:r>
            <a:endParaRPr lang="en-US" sz="1800" b="1" dirty="0" smtClean="0"/>
          </a:p>
          <a:p>
            <a:r>
              <a:rPr lang="en-US" sz="1800" b="1" dirty="0" smtClean="0"/>
              <a:t>https://</a:t>
            </a:r>
            <a:r>
              <a:rPr lang="en-US" sz="1800" b="1" dirty="0" err="1" smtClean="0"/>
              <a:t>marcesher.com</a:t>
            </a:r>
            <a:endParaRPr lang="en-US" sz="1800" b="1" dirty="0"/>
          </a:p>
        </p:txBody>
      </p:sp>
      <p:sp>
        <p:nvSpPr>
          <p:cNvPr id="6" name="Subtitle 5"/>
          <p:cNvSpPr>
            <a:spLocks noGrp="1"/>
          </p:cNvSpPr>
          <p:nvPr>
            <p:ph type="subTitle" idx="1"/>
          </p:nvPr>
        </p:nvSpPr>
        <p:spPr>
          <a:xfrm>
            <a:off x="536494" y="428118"/>
            <a:ext cx="6400354" cy="341911"/>
          </a:xfrm>
        </p:spPr>
        <p:txBody>
          <a:bodyPr/>
          <a:lstStyle/>
          <a:p>
            <a:r>
              <a:rPr lang="en-US" sz="1800" dirty="0" err="1" smtClean="0"/>
              <a:t>cf.Objective</a:t>
            </a:r>
            <a:r>
              <a:rPr lang="en-US" sz="1800" dirty="0" smtClean="0"/>
              <a:t>() 2017</a:t>
            </a:r>
            <a:endParaRPr lang="en-US" sz="1800" dirty="0"/>
          </a:p>
        </p:txBody>
      </p:sp>
      <p:sp>
        <p:nvSpPr>
          <p:cNvPr id="5" name="Footer Placeholder 4"/>
          <p:cNvSpPr>
            <a:spLocks noGrp="1"/>
          </p:cNvSpPr>
          <p:nvPr>
            <p:ph type="ftr" sz="quarter" idx="4294967295"/>
          </p:nvPr>
        </p:nvSpPr>
        <p:spPr>
          <a:xfrm>
            <a:off x="6248400" y="6173788"/>
            <a:ext cx="2895600" cy="365125"/>
          </a:xfrm>
        </p:spPr>
        <p:txBody>
          <a:bodyPr/>
          <a:lstStyle/>
          <a:p>
            <a:fld id="{022636EB-ADE8-A646-A11D-FED0A955D1AA}" type="slidenum">
              <a:rPr lang="en-US" smtClean="0"/>
              <a:pPr/>
              <a:t>90</a:t>
            </a:fld>
            <a:endParaRPr lang="en-US" dirty="0"/>
          </a:p>
        </p:txBody>
      </p:sp>
    </p:spTree>
    <p:extLst>
      <p:ext uri="{BB962C8B-B14F-4D97-AF65-F5344CB8AC3E}">
        <p14:creationId xmlns:p14="http://schemas.microsoft.com/office/powerpoint/2010/main" val="309854038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Theme">
  <a:themeElements>
    <a:clrScheme name="Custom 1">
      <a:dk1>
        <a:srgbClr val="101820"/>
      </a:dk1>
      <a:lt1>
        <a:srgbClr val="FFFFFF"/>
      </a:lt1>
      <a:dk2>
        <a:srgbClr val="299D37"/>
      </a:dk2>
      <a:lt2>
        <a:srgbClr val="9FCC7E"/>
      </a:lt2>
      <a:accent1>
        <a:srgbClr val="CDCEC9"/>
      </a:accent1>
      <a:accent2>
        <a:srgbClr val="473D37"/>
      </a:accent2>
      <a:accent3>
        <a:srgbClr val="33363A"/>
      </a:accent3>
      <a:accent4>
        <a:srgbClr val="0A5797"/>
      </a:accent4>
      <a:accent5>
        <a:srgbClr val="E7832B"/>
      </a:accent5>
      <a:accent6>
        <a:srgbClr val="C93220"/>
      </a:accent6>
      <a:hlink>
        <a:srgbClr val="299D37"/>
      </a:hlink>
      <a:folHlink>
        <a:srgbClr val="0A5797"/>
      </a:folHlink>
    </a:clrScheme>
    <a:fontScheme name="Civic">
      <a:majorFont>
        <a:latin typeface="Georgia"/>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华文新魏"/>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spPr>
      <a:bodyPr rtlCol="0" anchor="ctr"/>
      <a:lstStyle>
        <a:defPPr algn="ctr">
          <a:defRPr/>
        </a:defPPr>
      </a:lstStyle>
      <a:style>
        <a:lnRef idx="2">
          <a:schemeClr val="accent1"/>
        </a:lnRef>
        <a:fillRef idx="1">
          <a:schemeClr val="lt1"/>
        </a:fillRef>
        <a:effectRef idx="0">
          <a:schemeClr val="accent1"/>
        </a:effectRef>
        <a:fontRef idx="minor">
          <a:schemeClr val="dk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Theme.thmx</Template>
  <TotalTime>14431</TotalTime>
  <Words>4068</Words>
  <Application>Microsoft Macintosh PowerPoint</Application>
  <PresentationFormat>On-screen Show (4:3)</PresentationFormat>
  <Paragraphs>498</Paragraphs>
  <Slides>90</Slides>
  <Notes>38</Notes>
  <HiddenSlides>0</HiddenSlides>
  <MMClips>0</MMClips>
  <ScaleCrop>false</ScaleCrop>
  <HeadingPairs>
    <vt:vector size="4" baseType="variant">
      <vt:variant>
        <vt:lpstr>Theme</vt:lpstr>
      </vt:variant>
      <vt:variant>
        <vt:i4>1</vt:i4>
      </vt:variant>
      <vt:variant>
        <vt:lpstr>Slide Titles</vt:lpstr>
      </vt:variant>
      <vt:variant>
        <vt:i4>90</vt:i4>
      </vt:variant>
    </vt:vector>
  </HeadingPairs>
  <TitlesOfParts>
    <vt:vector size="91" baseType="lpstr">
      <vt:lpstr>Default Theme</vt:lpstr>
      <vt:lpstr>A Place to Grow</vt:lpstr>
      <vt:lpstr>Building a  Learning Organization</vt:lpstr>
      <vt:lpstr>Lenses</vt:lpstr>
      <vt:lpstr>Macro Lens: Multiplier Mindset</vt:lpstr>
      <vt:lpstr>Lens: How team members  treat one another</vt:lpstr>
      <vt:lpstr>Lens: How teams are composed and tasks assigned</vt:lpstr>
      <vt:lpstr>Lens: How products are  built and run</vt:lpstr>
      <vt:lpstr>Lens: How organizations respond to failure</vt:lpstr>
      <vt:lpstr>Humane Development</vt:lpstr>
      <vt:lpstr>Multipliers  vs.  Diminishers</vt:lpstr>
      <vt:lpstr>PowerPoint Presentation</vt:lpstr>
      <vt:lpstr>The Mindset of a Diminisher</vt:lpstr>
      <vt:lpstr>The Mindset of a Multiplier</vt:lpstr>
      <vt:lpstr>Collective Intelligence</vt:lpstr>
      <vt:lpstr>A Diminisher…</vt:lpstr>
      <vt:lpstr>A Multiplier …</vt:lpstr>
      <vt:lpstr>“Organizations are replete with underchallenged masses” </vt:lpstr>
      <vt:lpstr>“People actually get smarter and more capable around them” </vt:lpstr>
      <vt:lpstr>“They are accelerators to other people’s careers” </vt:lpstr>
      <vt:lpstr>“The mind of the Multiplier works like this: If I can find someone’s genius, I can put them to work” </vt:lpstr>
      <vt:lpstr>“What do they do better than anything else they do?     What do they do better than the people around them?     What do they do without effort?     What do they do without being asked?     What do they do readily without being paid?” </vt:lpstr>
      <vt:lpstr>“Fish discover water last” </vt:lpstr>
      <vt:lpstr>A Multiplier Is…</vt:lpstr>
      <vt:lpstr>A Diminisher Is…</vt:lpstr>
      <vt:lpstr>PowerPoint Presentation</vt:lpstr>
      <vt:lpstr>Story time:  Multipliers in Action </vt:lpstr>
      <vt:lpstr>Silent Killers  Know-it-all-ness  Do-it-all-ness </vt:lpstr>
      <vt:lpstr>My 3 Wishes </vt:lpstr>
      <vt:lpstr>How Team Members  Treat One Another</vt:lpstr>
      <vt:lpstr>“Psychological Safety”</vt:lpstr>
      <vt:lpstr>PowerPoint Presentation</vt:lpstr>
      <vt:lpstr>Questionnaire</vt:lpstr>
      <vt:lpstr>3 Simple Things You Can Do</vt:lpstr>
      <vt:lpstr>Infectious Curiosity</vt:lpstr>
      <vt:lpstr>“I wonder…”</vt:lpstr>
      <vt:lpstr>“I don’t know”</vt:lpstr>
      <vt:lpstr>“What are the tradeoffs?”</vt:lpstr>
      <vt:lpstr>“How did you  figure that out?”</vt:lpstr>
      <vt:lpstr>Vocalize your curiosity!</vt:lpstr>
      <vt:lpstr>How Teams are Composed and Tasks Assigned</vt:lpstr>
      <vt:lpstr>Diversity &amp; Inclusion</vt:lpstr>
      <vt:lpstr>D&amp;I are moral imperatives</vt:lpstr>
      <vt:lpstr>D&amp;I are business imperatives</vt:lpstr>
      <vt:lpstr>Recruiting</vt:lpstr>
      <vt:lpstr>Interviewing</vt:lpstr>
      <vt:lpstr>Attention</vt:lpstr>
      <vt:lpstr>Opportunity</vt:lpstr>
      <vt:lpstr>“In Praise of Maintenance”</vt:lpstr>
      <vt:lpstr>PowerPoint Presentation</vt:lpstr>
      <vt:lpstr>PowerPoint Presentation</vt:lpstr>
      <vt:lpstr>Learning is nearly always Uncomfortable</vt:lpstr>
      <vt:lpstr>Maintaining others’ software can be Deeply Uncomfortable</vt:lpstr>
      <vt:lpstr>Developers cripple themselves when they don’t embrace this discomfort </vt:lpstr>
      <vt:lpstr>How Products are  Built and Run </vt:lpstr>
      <vt:lpstr>Agile really is all about Learning</vt:lpstr>
      <vt:lpstr>“Discovery” phases are about Reducing Uncertainty</vt:lpstr>
      <vt:lpstr>The 2 most important questions:</vt:lpstr>
      <vt:lpstr>The most important ceremony is the Retrospective</vt:lpstr>
      <vt:lpstr>How Organizations  Respond to Failure</vt:lpstr>
      <vt:lpstr>Learning from Failure</vt:lpstr>
      <vt:lpstr> 3:52 AM: Uh-oh</vt:lpstr>
      <vt:lpstr>3:53 AM: Definitely Uh-oh</vt:lpstr>
      <vt:lpstr>4:05 AM: Yoohoo… still uh-oh</vt:lpstr>
      <vt:lpstr>7:16 AM: First responder</vt:lpstr>
      <vt:lpstr>7:25 AM: Cavalry</vt:lpstr>
      <vt:lpstr>7:46 AM: Bat signal</vt:lpstr>
      <vt:lpstr>8:00 AM: First phone call</vt:lpstr>
      <vt:lpstr>8:10 AM: Bridge call… battlestations!</vt:lpstr>
      <vt:lpstr>8:15 to 8:30 AM: A-ha!</vt:lpstr>
      <vt:lpstr>8:30 to 9 AM: Fix rolled out</vt:lpstr>
      <vt:lpstr>9:11 AM: All monitoring systems OK</vt:lpstr>
      <vt:lpstr>@5 hours total time to recover </vt:lpstr>
      <vt:lpstr>@2 hours from first response to recovery</vt:lpstr>
      <vt:lpstr>@1 hour to recover after swarming</vt:lpstr>
      <vt:lpstr>@30 minutes to recover after discovery</vt:lpstr>
      <vt:lpstr>PowerPoint Presentation</vt:lpstr>
      <vt:lpstr>“Blameless post-mortems”</vt:lpstr>
      <vt:lpstr>PowerPoint Presentation</vt:lpstr>
      <vt:lpstr>Accountability = Tell Your Account</vt:lpstr>
      <vt:lpstr>Identify systemic pressures</vt:lpstr>
      <vt:lpstr>Team owns the solutions</vt:lpstr>
      <vt:lpstr>Why blameless?</vt:lpstr>
      <vt:lpstr>PowerPoint Presentation</vt:lpstr>
      <vt:lpstr>PowerPoint Presentation</vt:lpstr>
      <vt:lpstr>PowerPoint Presentation</vt:lpstr>
      <vt:lpstr>“Learning Culture” at the Sharp End</vt:lpstr>
      <vt:lpstr>Resources</vt:lpstr>
      <vt:lpstr>My favorite relevant Twitter-ers</vt:lpstr>
      <vt:lpstr>Final thoughts…</vt:lpstr>
      <vt:lpstr>Thanks!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Place to Grow</dc:title>
  <dc:creator>Marc</dc:creator>
  <cp:lastModifiedBy>Marc</cp:lastModifiedBy>
  <cp:revision>76</cp:revision>
  <dcterms:created xsi:type="dcterms:W3CDTF">2017-07-09T22:58:17Z</dcterms:created>
  <dcterms:modified xsi:type="dcterms:W3CDTF">2017-07-20T01:21:33Z</dcterms:modified>
</cp:coreProperties>
</file>

<file path=docProps/thumbnail.jpeg>
</file>